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1"/>
  </p:notesMasterIdLst>
  <p:handoutMasterIdLst>
    <p:handoutMasterId r:id="rId42"/>
  </p:handoutMasterIdLst>
  <p:sldIdLst>
    <p:sldId id="256" r:id="rId2"/>
    <p:sldId id="282" r:id="rId3"/>
    <p:sldId id="289" r:id="rId4"/>
    <p:sldId id="284" r:id="rId5"/>
    <p:sldId id="257" r:id="rId6"/>
    <p:sldId id="258" r:id="rId7"/>
    <p:sldId id="259" r:id="rId8"/>
    <p:sldId id="278" r:id="rId9"/>
    <p:sldId id="261" r:id="rId10"/>
    <p:sldId id="262" r:id="rId11"/>
    <p:sldId id="264" r:id="rId12"/>
    <p:sldId id="265" r:id="rId13"/>
    <p:sldId id="297" r:id="rId14"/>
    <p:sldId id="266" r:id="rId15"/>
    <p:sldId id="280" r:id="rId16"/>
    <p:sldId id="268" r:id="rId17"/>
    <p:sldId id="277" r:id="rId18"/>
    <p:sldId id="293" r:id="rId19"/>
    <p:sldId id="294" r:id="rId20"/>
    <p:sldId id="295" r:id="rId21"/>
    <p:sldId id="281" r:id="rId22"/>
    <p:sldId id="267" r:id="rId23"/>
    <p:sldId id="290" r:id="rId24"/>
    <p:sldId id="291" r:id="rId25"/>
    <p:sldId id="292" r:id="rId26"/>
    <p:sldId id="273" r:id="rId27"/>
    <p:sldId id="298" r:id="rId28"/>
    <p:sldId id="279" r:id="rId29"/>
    <p:sldId id="285" r:id="rId30"/>
    <p:sldId id="299" r:id="rId31"/>
    <p:sldId id="269" r:id="rId32"/>
    <p:sldId id="270" r:id="rId33"/>
    <p:sldId id="276" r:id="rId34"/>
    <p:sldId id="271" r:id="rId35"/>
    <p:sldId id="263" r:id="rId36"/>
    <p:sldId id="274" r:id="rId37"/>
    <p:sldId id="275" r:id="rId38"/>
    <p:sldId id="288" r:id="rId39"/>
    <p:sldId id="296" r:id="rId40"/>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14" y="-25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58" d="100"/>
          <a:sy n="58" d="100"/>
        </p:scale>
        <p:origin x="-1770" y="-102"/>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3"/>
          </p:nvPr>
        </p:nvSpPr>
        <p:spPr>
          <a:xfrm>
            <a:off x="4022725" y="8916988"/>
            <a:ext cx="3078163" cy="469900"/>
          </a:xfrm>
          <a:prstGeom prst="rect">
            <a:avLst/>
          </a:prstGeom>
        </p:spPr>
        <p:txBody>
          <a:bodyPr vert="horz" lIns="91440" tIns="45720" rIns="91440" bIns="45720" rtlCol="0" anchor="b"/>
          <a:lstStyle>
            <a:lvl1pPr algn="r">
              <a:defRPr sz="1200"/>
            </a:lvl1pPr>
          </a:lstStyle>
          <a:p>
            <a:fld id="{230B5A1E-2609-4A73-AEB2-CA1BAB0A49BD}" type="slidenum">
              <a:rPr lang="en-US" smtClean="0"/>
              <a:t>‹#›</a:t>
            </a:fld>
            <a:endParaRPr lang="en-US"/>
          </a:p>
        </p:txBody>
      </p:sp>
    </p:spTree>
    <p:extLst>
      <p:ext uri="{BB962C8B-B14F-4D97-AF65-F5344CB8AC3E}">
        <p14:creationId xmlns:p14="http://schemas.microsoft.com/office/powerpoint/2010/main" val="1916527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55299" name="Rectangle 3"/>
          <p:cNvSpPr>
            <a:spLocks noGrp="1" noChangeArrowheads="1"/>
          </p:cNvSpPr>
          <p:nvPr>
            <p:ph type="dt" idx="1"/>
          </p:nvPr>
        </p:nvSpPr>
        <p:spPr bwMode="auto">
          <a:xfrm>
            <a:off x="4022725" y="0"/>
            <a:ext cx="3078163"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A90C7F35-F69F-458E-A9B0-4853285A81A2}" type="datetimeFigureOut">
              <a:rPr lang="en-US"/>
              <a:pPr/>
              <a:t>9/3/2012</a:t>
            </a:fld>
            <a:endParaRPr lang="en-US"/>
          </a:p>
        </p:txBody>
      </p:sp>
      <p:sp>
        <p:nvSpPr>
          <p:cNvPr id="55300" name="Rectangle 4"/>
          <p:cNvSpPr>
            <a:spLocks noGrp="1" noRot="1" noChangeAspect="1" noChangeArrowheads="1" noTextEdit="1"/>
          </p:cNvSpPr>
          <p:nvPr>
            <p:ph type="sldImg" idx="2"/>
          </p:nvPr>
        </p:nvSpPr>
        <p:spPr bwMode="auto">
          <a:xfrm>
            <a:off x="1204913" y="704850"/>
            <a:ext cx="4692650" cy="3519488"/>
          </a:xfrm>
          <a:prstGeom prst="rect">
            <a:avLst/>
          </a:prstGeom>
          <a:noFill/>
          <a:ln w="9525">
            <a:solidFill>
              <a:srgbClr val="000000"/>
            </a:solidFill>
            <a:miter lim="800000"/>
            <a:headEnd/>
            <a:tailEnd/>
          </a:ln>
          <a:effectLst/>
        </p:spPr>
      </p:sp>
      <p:sp>
        <p:nvSpPr>
          <p:cNvPr id="55301" name="Rectangle 5"/>
          <p:cNvSpPr>
            <a:spLocks noGrp="1" noChangeArrowheads="1"/>
          </p:cNvSpPr>
          <p:nvPr>
            <p:ph type="body" sz="quarter" idx="3"/>
          </p:nvPr>
        </p:nvSpPr>
        <p:spPr bwMode="auto">
          <a:xfrm>
            <a:off x="709613" y="4459288"/>
            <a:ext cx="5683250" cy="42243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2" name="Rectangle 6"/>
          <p:cNvSpPr>
            <a:spLocks noGrp="1" noChangeArrowheads="1"/>
          </p:cNvSpPr>
          <p:nvPr>
            <p:ph type="ftr" sz="quarter" idx="4"/>
          </p:nvPr>
        </p:nvSpPr>
        <p:spPr bwMode="auto">
          <a:xfrm>
            <a:off x="0" y="8916988"/>
            <a:ext cx="3078163"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55303" name="Rectangle 7"/>
          <p:cNvSpPr>
            <a:spLocks noGrp="1" noChangeArrowheads="1"/>
          </p:cNvSpPr>
          <p:nvPr>
            <p:ph type="sldNum" sz="quarter" idx="5"/>
          </p:nvPr>
        </p:nvSpPr>
        <p:spPr bwMode="auto">
          <a:xfrm>
            <a:off x="4022725" y="8916988"/>
            <a:ext cx="3078163"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98BB8DFC-D058-4E87-88E6-0319FFA530BF}" type="slidenum">
              <a:rPr lang="en-US"/>
              <a:pPr/>
              <a:t>‹#›</a:t>
            </a:fld>
            <a:endParaRPr lang="en-US"/>
          </a:p>
        </p:txBody>
      </p:sp>
    </p:spTree>
    <p:extLst>
      <p:ext uri="{BB962C8B-B14F-4D97-AF65-F5344CB8AC3E}">
        <p14:creationId xmlns:p14="http://schemas.microsoft.com/office/powerpoint/2010/main" val="16458768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DDF081DC-DCEF-41F3-B663-7AF5C4547D71}" type="datetimeFigureOut">
              <a:rPr lang="en-US" smtClean="0"/>
              <a:pPr>
                <a:defRPr/>
              </a:pPr>
              <a:t>9/3/2012</a:t>
            </a:fld>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4488F67D-F711-4F6F-B5C5-1D14114C722C}"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D064664-71AD-4D91-A040-9500BF56D48B}" type="datetimeFigureOut">
              <a:rPr lang="en-US" smtClean="0"/>
              <a:pPr>
                <a:defRPr/>
              </a:pPr>
              <a:t>9/3/2012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46930B-FD45-4C9F-BC77-090A6783A3E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9DDE54C-AF03-4AAB-9240-C2C0CE295DAD}" type="datetimeFigureOut">
              <a:rPr lang="en-US" smtClean="0"/>
              <a:pPr>
                <a:defRPr/>
              </a:pPr>
              <a:t>9/3/2012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5DE32F-F7F1-4798-B21B-74A0BE04D39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E7E7AB0-FF52-413B-ABB8-08B3F78037B5}" type="datetimeFigureOut">
              <a:rPr lang="en-US" smtClean="0"/>
              <a:pPr>
                <a:defRPr/>
              </a:pPr>
              <a:t>9/3/2012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F69CF7-259D-4105-A8BE-B80A656BF27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4FF4FED5-9AFD-4736-896F-1AC7A049C9FD}" type="datetimeFigureOut">
              <a:rPr lang="en-US" smtClean="0"/>
              <a:pPr>
                <a:defRPr/>
              </a:pPr>
              <a:t>9/3/2012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C6150B46-5B19-4552-B0A4-9E5A23E407FD}"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75A4AA50-1A0B-4AA2-A9D1-6BDD0BFC9BDD}" type="datetimeFigureOut">
              <a:rPr lang="en-US" smtClean="0"/>
              <a:pPr>
                <a:defRPr/>
              </a:pPr>
              <a:t>9/3/2012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0C45AC3-E573-4668-9075-41C7D24D996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82838EE6-6B82-4217-B3D4-EA29AAECD8E8}" type="datetimeFigureOut">
              <a:rPr lang="en-US" smtClean="0"/>
              <a:pPr>
                <a:defRPr/>
              </a:pPr>
              <a:t>9/3/2012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BF84288-6D69-447E-B2AD-BCBA993E74E7}"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3B97AC4A-F7D1-4901-947E-BDE4C2CB8DBF}" type="datetimeFigureOut">
              <a:rPr lang="en-US" smtClean="0"/>
              <a:pPr>
                <a:defRPr/>
              </a:pPr>
              <a:t>9/3/2012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AB32926-989E-4C62-87F0-3F8864000BA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B6F51BC-5565-402F-9FA0-67B12A83E537}" type="datetimeFigureOut">
              <a:rPr lang="en-US" smtClean="0"/>
              <a:pPr>
                <a:defRPr/>
              </a:pPr>
              <a:t>9/3/2012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3C909D1-9033-4896-879E-EA1B70491126}"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78B1F61D-EA45-4309-B395-92E5A57F66AD}" type="datetimeFigureOut">
              <a:rPr lang="en-US" smtClean="0"/>
              <a:pPr>
                <a:defRPr/>
              </a:pPr>
              <a:t>9/3/2012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BA3A1F8-6F1D-4CB8-99BD-40A6CFA1D45F}"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14ACAC8-541C-4115-A7B2-E5F99D8872BE}" type="datetimeFigureOut">
              <a:rPr lang="en-US" smtClean="0"/>
              <a:pPr>
                <a:defRPr/>
              </a:pPr>
              <a:t>9/3/2012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F0E7BFD-DEB6-4D1B-8B24-876B1D81435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5FF7D834-9CFE-4F30-A664-E82B6EAAA379}" type="datetimeFigureOut">
              <a:rPr lang="en-US" smtClean="0"/>
              <a:pPr>
                <a:defRPr/>
              </a:pPr>
              <a:t>9/3/2012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4C9B039A-4696-46F0-8E25-D54500E13529}"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2133600"/>
            <a:ext cx="7772400" cy="1470025"/>
          </a:xfrm>
        </p:spPr>
        <p:txBody>
          <a:bodyPr>
            <a:normAutofit fontScale="90000"/>
          </a:bodyPr>
          <a:lstStyle/>
          <a:p>
            <a:r>
              <a:rPr lang="en-US" sz="7200" dirty="0" smtClean="0"/>
              <a:t>Writing Across the Curriculum</a:t>
            </a:r>
          </a:p>
        </p:txBody>
      </p:sp>
      <p:sp>
        <p:nvSpPr>
          <p:cNvPr id="4" name="Subtitle 3"/>
          <p:cNvSpPr>
            <a:spLocks noGrp="1"/>
          </p:cNvSpPr>
          <p:nvPr>
            <p:ph type="subTitle" idx="1"/>
          </p:nvPr>
        </p:nvSpPr>
        <p:spPr/>
        <p:txBody>
          <a:bodyPr rtlCol="0">
            <a:normAutofit/>
          </a:bodyPr>
          <a:lstStyle/>
          <a:p>
            <a:pPr fontAlgn="auto">
              <a:spcAft>
                <a:spcPts val="0"/>
              </a:spcAft>
              <a:buFont typeface="Arial" pitchFamily="34" charset="0"/>
              <a:buNone/>
              <a:defRPr/>
            </a:pPr>
            <a:r>
              <a:rPr lang="en-US" sz="2400" dirty="0" smtClean="0"/>
              <a:t> </a:t>
            </a:r>
            <a:endParaRPr lang="en-US" sz="2400"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u="sng" dirty="0" smtClean="0"/>
              <a:t>Casual Writing</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sz="2800" b="1" dirty="0" smtClean="0"/>
              <a:t>Casual writing </a:t>
            </a:r>
            <a:r>
              <a:rPr lang="en-US" sz="2800" dirty="0" smtClean="0"/>
              <a:t>is comfortable writing. It is the kind of writing we as adults do every day. It is non-threatening and is very rough in terms of grammar and structure. We use it to help us remember, organize, and manage information in our daily lives. It is like talking to yourself on paper and really for your eyes only.</a:t>
            </a:r>
          </a:p>
          <a:p>
            <a:pPr marL="0" indent="0" fontAlgn="auto">
              <a:spcAft>
                <a:spcPts val="0"/>
              </a:spcAft>
              <a:buFont typeface="Arial" pitchFamily="34" charset="0"/>
              <a:buNone/>
              <a:defRPr/>
            </a:pPr>
            <a:endParaRPr lang="en-US" sz="2800" dirty="0" smtClean="0"/>
          </a:p>
          <a:p>
            <a:pPr fontAlgn="auto">
              <a:spcAft>
                <a:spcPts val="0"/>
              </a:spcAft>
              <a:buFont typeface="Arial" pitchFamily="34" charset="0"/>
              <a:buChar char="•"/>
              <a:defRPr/>
            </a:pPr>
            <a:r>
              <a:rPr lang="en-US" sz="2800" dirty="0" smtClean="0"/>
              <a:t>Examples: notes, lists, scribbles, journals, logs</a:t>
            </a:r>
          </a:p>
          <a:p>
            <a:pPr fontAlgn="auto">
              <a:spcAft>
                <a:spcPts val="0"/>
              </a:spcAft>
              <a:buFont typeface="Arial" pitchFamily="34" charset="0"/>
              <a:buChar char="•"/>
              <a:defRPr/>
            </a:pPr>
            <a:endParaRPr lang="en-US" sz="2800" dirty="0" smtClean="0"/>
          </a:p>
          <a:p>
            <a:pPr fontAlgn="auto">
              <a:spcAft>
                <a:spcPts val="0"/>
              </a:spcAft>
              <a:buFont typeface="Arial" pitchFamily="34" charset="0"/>
              <a:buChar char="•"/>
              <a:defRPr/>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u="sng" dirty="0" smtClean="0"/>
              <a:t>Semi-Formal Writing</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sz="2800" b="1" dirty="0" smtClean="0"/>
              <a:t>Semi-formal</a:t>
            </a:r>
            <a:r>
              <a:rPr lang="en-US" sz="2800" dirty="0" smtClean="0"/>
              <a:t> writing is conventional yet still comfortable. It is slightly more deliberate than casual writing, but </a:t>
            </a:r>
            <a:r>
              <a:rPr lang="en-US" sz="2800" dirty="0" smtClean="0"/>
              <a:t>it is nowhere </a:t>
            </a:r>
            <a:r>
              <a:rPr lang="en-US" sz="2800" dirty="0" smtClean="0"/>
              <a:t>near as polished as a formal piece ready to be published.  It is like talking to a friend. This type of writing needs to be able to be interpretable by others, so it has to make sense.</a:t>
            </a:r>
          </a:p>
          <a:p>
            <a:pPr marL="0" indent="0" fontAlgn="auto">
              <a:spcAft>
                <a:spcPts val="0"/>
              </a:spcAft>
              <a:buFont typeface="Arial" pitchFamily="34" charset="0"/>
              <a:buNone/>
              <a:defRPr/>
            </a:pPr>
            <a:endParaRPr lang="en-US" sz="2800" dirty="0" smtClean="0"/>
          </a:p>
          <a:p>
            <a:pPr fontAlgn="auto">
              <a:spcAft>
                <a:spcPts val="0"/>
              </a:spcAft>
              <a:buFont typeface="Arial" pitchFamily="34" charset="0"/>
              <a:buChar char="•"/>
              <a:defRPr/>
            </a:pPr>
            <a:r>
              <a:rPr lang="en-US" sz="2800" dirty="0" smtClean="0"/>
              <a:t>Examples: essay questions, summaries, responses, drafts, reflections, emails</a:t>
            </a:r>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u="sng" dirty="0" smtClean="0"/>
              <a:t>Formal Writing</a:t>
            </a:r>
          </a:p>
        </p:txBody>
      </p:sp>
      <p:sp>
        <p:nvSpPr>
          <p:cNvPr id="3" name="Content Placeholder 2"/>
          <p:cNvSpPr>
            <a:spLocks noGrp="1"/>
          </p:cNvSpPr>
          <p:nvPr>
            <p:ph idx="1"/>
          </p:nvPr>
        </p:nvSpPr>
        <p:spPr/>
        <p:txBody>
          <a:bodyPr rtlCol="0">
            <a:normAutofit lnSpcReduction="10000"/>
          </a:bodyPr>
          <a:lstStyle/>
          <a:p>
            <a:pPr marL="0" indent="0" fontAlgn="auto">
              <a:spcAft>
                <a:spcPts val="0"/>
              </a:spcAft>
              <a:buFont typeface="Arial" pitchFamily="34" charset="0"/>
              <a:buNone/>
              <a:defRPr/>
            </a:pPr>
            <a:r>
              <a:rPr lang="en-US" sz="2800" b="1" dirty="0" smtClean="0"/>
              <a:t>Formal Writing </a:t>
            </a:r>
            <a:r>
              <a:rPr lang="en-US" sz="2800" dirty="0" smtClean="0"/>
              <a:t>is writing that is dressed up with some place to go. The audience for this type of writing is broad and possibly unknown by the author.  It requires the writer to navigate through the entire </a:t>
            </a:r>
            <a:r>
              <a:rPr lang="en-US" sz="2800" dirty="0" smtClean="0"/>
              <a:t>writing </a:t>
            </a:r>
            <a:r>
              <a:rPr lang="en-US" dirty="0"/>
              <a:t>p</a:t>
            </a:r>
            <a:r>
              <a:rPr lang="en-US" sz="2800" dirty="0" smtClean="0"/>
              <a:t>rocess </a:t>
            </a:r>
            <a:r>
              <a:rPr lang="en-US" sz="2800" dirty="0" smtClean="0"/>
              <a:t>and uses formal language and grammar. Formal writing should be assessed in a distinct way by the instructor.</a:t>
            </a:r>
          </a:p>
          <a:p>
            <a:pPr marL="0" indent="0" fontAlgn="auto">
              <a:spcAft>
                <a:spcPts val="0"/>
              </a:spcAft>
              <a:buFont typeface="Arial" pitchFamily="34" charset="0"/>
              <a:buNone/>
              <a:defRPr/>
            </a:pPr>
            <a:endParaRPr lang="en-US" sz="2800" dirty="0" smtClean="0"/>
          </a:p>
          <a:p>
            <a:pPr fontAlgn="auto">
              <a:spcAft>
                <a:spcPts val="0"/>
              </a:spcAft>
              <a:buFont typeface="Arial" pitchFamily="34" charset="0"/>
              <a:buChar char="•"/>
              <a:defRPr/>
            </a:pPr>
            <a:r>
              <a:rPr lang="en-US" sz="2800" dirty="0" smtClean="0"/>
              <a:t>Examples: research papers, literary papers, informational reports, business letters, newspaper articles, editorials, </a:t>
            </a:r>
            <a:r>
              <a:rPr lang="en-US" sz="2800" dirty="0" smtClean="0"/>
              <a:t>etc.</a:t>
            </a:r>
            <a:endParaRPr lang="en-US" sz="2800"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a:normAutofit fontScale="90000"/>
          </a:bodyPr>
          <a:lstStyle/>
          <a:p>
            <a:r>
              <a:rPr lang="en-US" dirty="0" smtClean="0"/>
              <a:t>Word Splash Activity Directions</a:t>
            </a:r>
          </a:p>
        </p:txBody>
      </p:sp>
      <p:sp>
        <p:nvSpPr>
          <p:cNvPr id="57347" name="Rectangle 3"/>
          <p:cNvSpPr>
            <a:spLocks noGrp="1"/>
          </p:cNvSpPr>
          <p:nvPr>
            <p:ph idx="1"/>
          </p:nvPr>
        </p:nvSpPr>
        <p:spPr/>
        <p:txBody>
          <a:bodyPr>
            <a:normAutofit fontScale="92500" lnSpcReduction="10000"/>
          </a:bodyPr>
          <a:lstStyle/>
          <a:p>
            <a:pPr marL="514350" indent="-514350">
              <a:buAutoNum type="arabicPeriod"/>
            </a:pPr>
            <a:r>
              <a:rPr lang="en-US" sz="2000" dirty="0" smtClean="0"/>
              <a:t>Go through the words on your cards and separate them into 2 piles- words you know and words you don’t.</a:t>
            </a:r>
          </a:p>
          <a:p>
            <a:pPr marL="514350" indent="-514350">
              <a:buAutoNum type="arabicPeriod"/>
            </a:pPr>
            <a:r>
              <a:rPr lang="en-US" sz="2000" dirty="0" smtClean="0"/>
              <a:t>Discuss what you think the article you will read will be about based on the vocab.</a:t>
            </a:r>
          </a:p>
          <a:p>
            <a:pPr marL="514350" indent="-514350">
              <a:buAutoNum type="arabicPeriod"/>
            </a:pPr>
            <a:r>
              <a:rPr lang="en-US" sz="2000" dirty="0" smtClean="0"/>
              <a:t>View the title of the article.</a:t>
            </a:r>
          </a:p>
          <a:p>
            <a:pPr marL="514350" indent="-514350">
              <a:buAutoNum type="arabicPeriod"/>
            </a:pPr>
            <a:r>
              <a:rPr lang="en-US" sz="2000" dirty="0" smtClean="0"/>
              <a:t>Read the text independently and highlight/underline the vocab words.</a:t>
            </a:r>
          </a:p>
          <a:p>
            <a:pPr marL="514350" indent="-514350">
              <a:buAutoNum type="arabicPeriod"/>
            </a:pPr>
            <a:r>
              <a:rPr lang="en-US" sz="2000" dirty="0" smtClean="0"/>
              <a:t>As a group write a definition for each word based on the context clues in each sentence. Write the definition in the margin of your article next to the word and on each card.</a:t>
            </a:r>
          </a:p>
          <a:p>
            <a:pPr marL="514350" indent="-514350">
              <a:buAutoNum type="arabicPeriod"/>
            </a:pPr>
            <a:r>
              <a:rPr lang="en-US" sz="2000" dirty="0" smtClean="0"/>
              <a:t>Take the cards and organize the vocab words in sequential order as they appear in the article.</a:t>
            </a:r>
          </a:p>
          <a:p>
            <a:pPr marL="514350" indent="-514350">
              <a:buAutoNum type="arabicPeriod"/>
            </a:pPr>
            <a:r>
              <a:rPr lang="en-US" sz="2000" dirty="0" smtClean="0"/>
              <a:t>Break apart and individually write a summary of the article in your own words using the vocab in sequential order as it appears in the text.</a:t>
            </a:r>
          </a:p>
          <a:p>
            <a:pPr marL="0" indent="0">
              <a:buNone/>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Making the Writing Realistic</a:t>
            </a:r>
          </a:p>
        </p:txBody>
      </p:sp>
      <p:sp>
        <p:nvSpPr>
          <p:cNvPr id="3" name="Content Placeholder 2"/>
          <p:cNvSpPr>
            <a:spLocks noGrp="1"/>
          </p:cNvSpPr>
          <p:nvPr>
            <p:ph idx="1"/>
          </p:nvPr>
        </p:nvSpPr>
        <p:spPr/>
        <p:txBody>
          <a:bodyPr rtlCol="0">
            <a:normAutofit/>
          </a:bodyPr>
          <a:lstStyle/>
          <a:p>
            <a:pPr marL="137160" indent="0" fontAlgn="auto">
              <a:spcAft>
                <a:spcPts val="0"/>
              </a:spcAft>
              <a:buNone/>
              <a:defRPr/>
            </a:pPr>
            <a:r>
              <a:rPr lang="en-US" dirty="0"/>
              <a:t>W</a:t>
            </a:r>
            <a:r>
              <a:rPr lang="en-US" dirty="0" smtClean="0"/>
              <a:t>riting </a:t>
            </a:r>
            <a:r>
              <a:rPr lang="en-US" dirty="0" smtClean="0"/>
              <a:t>assignments will have more value and appeal to the students if they are created taking into the consideration the types of writing that professionals would be doing in your discipline. This proves to students that writing is an integral part of the workplace for everyone. </a:t>
            </a:r>
            <a:endParaRPr lang="en-US" dirty="0" smtClean="0"/>
          </a:p>
          <a:p>
            <a:pPr marL="137160" indent="0" fontAlgn="auto">
              <a:spcAft>
                <a:spcPts val="0"/>
              </a:spcAft>
              <a:buNone/>
              <a:defRPr/>
            </a:pPr>
            <a:endParaRPr lang="en-US" dirty="0"/>
          </a:p>
          <a:p>
            <a:pPr marL="137160" indent="0" fontAlgn="auto">
              <a:spcAft>
                <a:spcPts val="0"/>
              </a:spcAft>
              <a:buNone/>
              <a:defRPr/>
            </a:pPr>
            <a:r>
              <a:rPr lang="en-US" dirty="0" smtClean="0"/>
              <a:t>What would a historian, biologist or computer scientist write?</a:t>
            </a:r>
            <a:endParaRPr lang="en-US" dirty="0" smtClean="0"/>
          </a:p>
          <a:p>
            <a:pPr marL="0" indent="0" fontAlgn="auto">
              <a:spcAft>
                <a:spcPts val="0"/>
              </a:spcAft>
              <a:buFont typeface="Arial" pitchFamily="34" charset="0"/>
              <a:buNone/>
              <a:defRPr/>
            </a:pPr>
            <a:endParaRPr lang="en-US" dirty="0" smtClean="0"/>
          </a:p>
          <a:p>
            <a:pPr fontAlgn="auto">
              <a:spcAft>
                <a:spcPts val="0"/>
              </a:spcAft>
              <a:buFont typeface="Arial" pitchFamily="34" charset="0"/>
              <a:buChar char="•"/>
              <a:defRPr/>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5"/>
          <p:cNvSpPr>
            <a:spLocks noGrp="1"/>
          </p:cNvSpPr>
          <p:nvPr>
            <p:ph type="title"/>
          </p:nvPr>
        </p:nvSpPr>
        <p:spPr/>
        <p:txBody>
          <a:bodyPr/>
          <a:lstStyle/>
          <a:p>
            <a:r>
              <a:rPr lang="en-US" smtClean="0"/>
              <a:t>Writing Products</a:t>
            </a:r>
          </a:p>
        </p:txBody>
      </p:sp>
      <p:sp>
        <p:nvSpPr>
          <p:cNvPr id="7" name="Content Placeholder 6"/>
          <p:cNvSpPr>
            <a:spLocks noGrp="1"/>
          </p:cNvSpPr>
          <p:nvPr>
            <p:ph idx="1"/>
          </p:nvPr>
        </p:nvSpPr>
        <p:spPr/>
        <p:txBody>
          <a:bodyPr rtlCol="0">
            <a:normAutofit fontScale="92500" lnSpcReduction="10000"/>
          </a:bodyPr>
          <a:lstStyle/>
          <a:p>
            <a:pPr marL="0" indent="0" fontAlgn="auto">
              <a:spcAft>
                <a:spcPts val="0"/>
              </a:spcAft>
              <a:buFont typeface="Arial" pitchFamily="34" charset="0"/>
              <a:buNone/>
              <a:defRPr/>
            </a:pPr>
            <a:r>
              <a:rPr lang="en-US" dirty="0" smtClean="0"/>
              <a:t>In creating assignments, it is important to provide students with consistent guidelines for what should be included in their final product. </a:t>
            </a:r>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r>
              <a:rPr lang="en-US" dirty="0" smtClean="0"/>
              <a:t>Provide students with a Product </a:t>
            </a:r>
            <a:r>
              <a:rPr lang="en-US" dirty="0"/>
              <a:t>G</a:t>
            </a:r>
            <a:r>
              <a:rPr lang="en-US" dirty="0" smtClean="0"/>
              <a:t>uideline </a:t>
            </a:r>
            <a:r>
              <a:rPr lang="en-US" dirty="0" smtClean="0"/>
              <a:t>handout. </a:t>
            </a:r>
            <a:endParaRPr lang="en-US" dirty="0" smtClean="0"/>
          </a:p>
          <a:p>
            <a:pPr marL="0" indent="0" fontAlgn="auto">
              <a:spcAft>
                <a:spcPts val="0"/>
              </a:spcAft>
              <a:buFont typeface="Arial" pitchFamily="34" charset="0"/>
              <a:buNone/>
              <a:defRPr/>
            </a:pPr>
            <a:endParaRPr lang="en-US" dirty="0" smtClean="0"/>
          </a:p>
          <a:p>
            <a:pPr fontAlgn="auto">
              <a:spcAft>
                <a:spcPts val="0"/>
              </a:spcAft>
              <a:buFont typeface="Arial" pitchFamily="34" charset="0"/>
              <a:buChar char="•"/>
              <a:defRPr/>
            </a:pPr>
            <a:r>
              <a:rPr lang="en-US" dirty="0"/>
              <a:t>R</a:t>
            </a:r>
            <a:r>
              <a:rPr lang="en-US" dirty="0" smtClean="0"/>
              <a:t>eference all year- laminate for classroom and hand out to students</a:t>
            </a:r>
          </a:p>
          <a:p>
            <a:pPr fontAlgn="auto">
              <a:spcAft>
                <a:spcPts val="0"/>
              </a:spcAft>
              <a:buFont typeface="Arial" pitchFamily="34" charset="0"/>
              <a:buChar char="•"/>
              <a:defRPr/>
            </a:pPr>
            <a:r>
              <a:rPr lang="en-US" dirty="0" smtClean="0"/>
              <a:t>Save time in planning prompts</a:t>
            </a:r>
          </a:p>
          <a:p>
            <a:pPr fontAlgn="auto">
              <a:spcAft>
                <a:spcPts val="0"/>
              </a:spcAft>
              <a:buFont typeface="Arial" pitchFamily="34" charset="0"/>
              <a:buChar char="•"/>
              <a:defRPr/>
            </a:pPr>
            <a:r>
              <a:rPr lang="en-US" dirty="0" smtClean="0"/>
              <a:t>Use for both student and teacher assessment rubrics</a:t>
            </a:r>
          </a:p>
          <a:p>
            <a:pPr fontAlgn="auto">
              <a:spcAft>
                <a:spcPts val="0"/>
              </a:spcAft>
              <a:buFont typeface="Arial" pitchFamily="34" charset="0"/>
              <a:buChar char="•"/>
              <a:defRPr/>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smtClean="0"/>
              <a:t>Student Choice in Topics</a:t>
            </a:r>
          </a:p>
        </p:txBody>
      </p:sp>
      <p:sp>
        <p:nvSpPr>
          <p:cNvPr id="3" name="Content Placeholder 2"/>
          <p:cNvSpPr>
            <a:spLocks noGrp="1"/>
          </p:cNvSpPr>
          <p:nvPr>
            <p:ph idx="1"/>
          </p:nvPr>
        </p:nvSpPr>
        <p:spPr/>
        <p:txBody>
          <a:bodyPr rtlCol="0">
            <a:noAutofit/>
          </a:bodyPr>
          <a:lstStyle/>
          <a:p>
            <a:pPr fontAlgn="auto">
              <a:spcAft>
                <a:spcPts val="0"/>
              </a:spcAft>
              <a:buFont typeface="Arial" pitchFamily="34" charset="0"/>
              <a:buChar char="•"/>
              <a:defRPr/>
            </a:pPr>
            <a:r>
              <a:rPr lang="en-US" sz="1800" dirty="0" smtClean="0"/>
              <a:t>There are different levels of student choice in writing. Providing some aspect of choice in an assignment inherently creates more interest and ownership for the </a:t>
            </a:r>
            <a:r>
              <a:rPr lang="en-US" sz="1800" dirty="0" smtClean="0"/>
              <a:t>student as well as a better final product.</a:t>
            </a:r>
            <a:endParaRPr lang="en-US" sz="1800" dirty="0" smtClean="0"/>
          </a:p>
          <a:p>
            <a:pPr fontAlgn="auto">
              <a:spcAft>
                <a:spcPts val="0"/>
              </a:spcAft>
              <a:buFont typeface="Arial" pitchFamily="34" charset="0"/>
              <a:buChar char="•"/>
              <a:defRPr/>
            </a:pPr>
            <a:endParaRPr lang="en-US" sz="1800" dirty="0" smtClean="0"/>
          </a:p>
          <a:p>
            <a:pPr fontAlgn="auto">
              <a:spcAft>
                <a:spcPts val="0"/>
              </a:spcAft>
              <a:buFont typeface="Arial" pitchFamily="34" charset="0"/>
              <a:buChar char="•"/>
              <a:defRPr/>
            </a:pPr>
            <a:r>
              <a:rPr lang="en-US" sz="1800" dirty="0" smtClean="0"/>
              <a:t>Students can select a topic that appeals to them from a list of teacher generated assignments that appeal to different learning styles and are of varying abilities based on the particular classroom.</a:t>
            </a:r>
          </a:p>
          <a:p>
            <a:pPr fontAlgn="auto">
              <a:spcAft>
                <a:spcPts val="0"/>
              </a:spcAft>
              <a:buFont typeface="Arial" pitchFamily="34" charset="0"/>
              <a:buChar char="•"/>
              <a:defRPr/>
            </a:pPr>
            <a:endParaRPr lang="en-US" sz="1800" dirty="0" smtClean="0"/>
          </a:p>
          <a:p>
            <a:pPr fontAlgn="auto">
              <a:spcAft>
                <a:spcPts val="0"/>
              </a:spcAft>
              <a:buFont typeface="Arial" pitchFamily="34" charset="0"/>
              <a:buChar char="•"/>
              <a:defRPr/>
            </a:pPr>
            <a:r>
              <a:rPr lang="en-US" sz="1800" dirty="0" smtClean="0"/>
              <a:t>Students can create their own topics/assignments based on their own individual interests. </a:t>
            </a:r>
          </a:p>
          <a:p>
            <a:pPr fontAlgn="auto">
              <a:spcAft>
                <a:spcPts val="0"/>
              </a:spcAft>
              <a:buFont typeface="Arial" pitchFamily="34" charset="0"/>
              <a:buChar char="•"/>
              <a:defRPr/>
            </a:pPr>
            <a:endParaRPr lang="en-US" sz="1800" dirty="0"/>
          </a:p>
          <a:p>
            <a:pPr marL="0" indent="0" fontAlgn="auto">
              <a:spcAft>
                <a:spcPts val="0"/>
              </a:spcAft>
              <a:buFont typeface="Arial" pitchFamily="34" charset="0"/>
              <a:buNone/>
              <a:defRPr/>
            </a:pPr>
            <a:r>
              <a:rPr lang="en-US" sz="1800" dirty="0" smtClean="0"/>
              <a:t>Ideas for student choice:</a:t>
            </a:r>
          </a:p>
          <a:p>
            <a:pPr marL="0" indent="0" fontAlgn="auto">
              <a:spcAft>
                <a:spcPts val="0"/>
              </a:spcAft>
              <a:buFont typeface="Arial" pitchFamily="34" charset="0"/>
              <a:buNone/>
              <a:defRPr/>
            </a:pPr>
            <a:endParaRPr lang="en-US" sz="1800" dirty="0"/>
          </a:p>
          <a:p>
            <a:pPr fontAlgn="auto">
              <a:spcAft>
                <a:spcPts val="0"/>
              </a:spcAft>
              <a:buFont typeface="Arial" pitchFamily="34" charset="0"/>
              <a:buChar char="•"/>
              <a:defRPr/>
            </a:pPr>
            <a:r>
              <a:rPr lang="en-US" sz="1800" dirty="0" smtClean="0"/>
              <a:t>RAFTs</a:t>
            </a:r>
          </a:p>
          <a:p>
            <a:pPr fontAlgn="auto">
              <a:spcAft>
                <a:spcPts val="0"/>
              </a:spcAft>
              <a:buFont typeface="Arial" pitchFamily="34" charset="0"/>
              <a:buChar char="•"/>
              <a:defRPr/>
            </a:pPr>
            <a:r>
              <a:rPr lang="en-US" sz="1800" dirty="0" smtClean="0"/>
              <a:t>Tick-</a:t>
            </a:r>
            <a:r>
              <a:rPr lang="en-US" sz="1800" dirty="0" err="1" smtClean="0"/>
              <a:t>Tac</a:t>
            </a:r>
            <a:r>
              <a:rPr lang="en-US" sz="1800" dirty="0" smtClean="0"/>
              <a:t>- Toe Boards</a:t>
            </a:r>
          </a:p>
          <a:p>
            <a:pPr fontAlgn="auto">
              <a:spcAft>
                <a:spcPts val="0"/>
              </a:spcAft>
              <a:buFont typeface="Arial" pitchFamily="34" charset="0"/>
              <a:buChar char="•"/>
              <a:defRPr/>
            </a:pPr>
            <a:r>
              <a:rPr lang="en-US" sz="1800" dirty="0" smtClean="0"/>
              <a:t>Choice Boards</a:t>
            </a:r>
          </a:p>
          <a:p>
            <a:pPr fontAlgn="auto">
              <a:spcAft>
                <a:spcPts val="0"/>
              </a:spcAft>
              <a:buFont typeface="Arial" pitchFamily="34" charset="0"/>
              <a:buChar char="•"/>
              <a:defRPr/>
            </a:pPr>
            <a:endParaRPr lang="en-US" sz="1600"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Uses </a:t>
            </a:r>
            <a:r>
              <a:rPr lang="en-US" dirty="0" smtClean="0"/>
              <a:t>of Choice Menus</a:t>
            </a:r>
            <a:br>
              <a:rPr lang="en-US" dirty="0" smtClean="0"/>
            </a:br>
            <a:endParaRPr lang="en-US" dirty="0"/>
          </a:p>
        </p:txBody>
      </p:sp>
      <p:sp>
        <p:nvSpPr>
          <p:cNvPr id="3" name="Content Placeholder 2"/>
          <p:cNvSpPr>
            <a:spLocks noGrp="1"/>
          </p:cNvSpPr>
          <p:nvPr>
            <p:ph idx="1"/>
          </p:nvPr>
        </p:nvSpPr>
        <p:spPr/>
        <p:txBody>
          <a:bodyPr rtlCol="0">
            <a:normAutofit fontScale="85000" lnSpcReduction="20000"/>
          </a:bodyPr>
          <a:lstStyle/>
          <a:p>
            <a:pPr marL="0" indent="0" fontAlgn="auto">
              <a:spcAft>
                <a:spcPts val="0"/>
              </a:spcAft>
              <a:buFont typeface="Arial" pitchFamily="34" charset="0"/>
              <a:buNone/>
              <a:defRPr/>
            </a:pPr>
            <a:r>
              <a:rPr lang="en-US" b="1" u="sng" dirty="0" smtClean="0"/>
              <a:t>Enrichment/Supplemental Activities</a:t>
            </a:r>
          </a:p>
          <a:p>
            <a:pPr marL="0" indent="0" fontAlgn="auto">
              <a:spcAft>
                <a:spcPts val="0"/>
              </a:spcAft>
              <a:buFont typeface="Arial" pitchFamily="34" charset="0"/>
              <a:buNone/>
              <a:defRPr/>
            </a:pPr>
            <a:r>
              <a:rPr lang="en-US" dirty="0"/>
              <a:t>I</a:t>
            </a:r>
            <a:r>
              <a:rPr lang="en-US" dirty="0" smtClean="0"/>
              <a:t>ntroduce </a:t>
            </a:r>
            <a:r>
              <a:rPr lang="en-US" dirty="0" smtClean="0"/>
              <a:t>choice menu at </a:t>
            </a:r>
            <a:r>
              <a:rPr lang="en-US" dirty="0" smtClean="0"/>
              <a:t>the beginning of the unit. As the unit develops </a:t>
            </a:r>
            <a:r>
              <a:rPr lang="en-US" dirty="0" smtClean="0"/>
              <a:t>,the </a:t>
            </a:r>
            <a:r>
              <a:rPr lang="en-US" dirty="0" smtClean="0"/>
              <a:t>students will make their choices and focus on information related to their </a:t>
            </a:r>
            <a:r>
              <a:rPr lang="en-US" dirty="0" smtClean="0"/>
              <a:t>topics.</a:t>
            </a:r>
            <a:endParaRPr lang="en-US" dirty="0" smtClean="0"/>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r>
              <a:rPr lang="en-US" b="1" u="sng" dirty="0" smtClean="0"/>
              <a:t>Standard Activities</a:t>
            </a:r>
          </a:p>
          <a:p>
            <a:pPr marL="0" indent="0" fontAlgn="auto">
              <a:spcAft>
                <a:spcPts val="0"/>
              </a:spcAft>
              <a:buFont typeface="Arial" pitchFamily="34" charset="0"/>
              <a:buNone/>
              <a:defRPr/>
            </a:pPr>
            <a:r>
              <a:rPr lang="en-US" dirty="0" smtClean="0"/>
              <a:t>Students should have some prior knowledge of the content. The teacher would pick and choose which aspects of the content must be directly taught and which can be reinforced through the menus</a:t>
            </a:r>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r>
              <a:rPr lang="en-US" b="1" u="sng" dirty="0" smtClean="0"/>
              <a:t>Mini Lessons</a:t>
            </a:r>
          </a:p>
          <a:p>
            <a:pPr marL="0" indent="0" fontAlgn="auto">
              <a:spcAft>
                <a:spcPts val="0"/>
              </a:spcAft>
              <a:buFont typeface="Arial" pitchFamily="34" charset="0"/>
              <a:buNone/>
              <a:defRPr/>
            </a:pPr>
            <a:r>
              <a:rPr lang="en-US" dirty="0" smtClean="0"/>
              <a:t>Use as quick 10-15 minute lessons to introduce or reinforce concepts</a:t>
            </a:r>
          </a:p>
          <a:p>
            <a:pPr fontAlgn="auto">
              <a:spcAft>
                <a:spcPts val="0"/>
              </a:spcAft>
              <a:buFont typeface="Arial" pitchFamily="34" charset="0"/>
              <a:buChar char="•"/>
              <a:defRPr/>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p:txBody>
          <a:bodyPr/>
          <a:lstStyle/>
          <a:p>
            <a:r>
              <a:rPr lang="en-US" dirty="0" smtClean="0"/>
              <a:t>Tic-Tac-Toe Menus</a:t>
            </a:r>
          </a:p>
        </p:txBody>
      </p:sp>
      <p:sp>
        <p:nvSpPr>
          <p:cNvPr id="52227" name="Rectangle 3"/>
          <p:cNvSpPr>
            <a:spLocks noGrp="1"/>
          </p:cNvSpPr>
          <p:nvPr>
            <p:ph idx="1"/>
          </p:nvPr>
        </p:nvSpPr>
        <p:spPr/>
        <p:txBody>
          <a:bodyPr>
            <a:normAutofit/>
          </a:bodyPr>
          <a:lstStyle/>
          <a:p>
            <a:r>
              <a:rPr lang="en-US" sz="2800" dirty="0" smtClean="0"/>
              <a:t>Another option for student choice in writing.</a:t>
            </a:r>
          </a:p>
          <a:p>
            <a:r>
              <a:rPr lang="en-US" sz="2800" dirty="0" smtClean="0"/>
              <a:t>Allows student to do multiple activities to achieve a learning goal.</a:t>
            </a:r>
          </a:p>
          <a:p>
            <a:r>
              <a:rPr lang="en-US" sz="2800" dirty="0" smtClean="0"/>
              <a:t>Differentiates instruction for </a:t>
            </a:r>
            <a:r>
              <a:rPr lang="en-US" dirty="0" smtClean="0"/>
              <a:t>students of all levels.</a:t>
            </a:r>
            <a:endParaRPr lang="en-US" sz="2800" dirty="0" smtClean="0"/>
          </a:p>
          <a:p>
            <a:r>
              <a:rPr lang="en-US" sz="2800" dirty="0" smtClean="0"/>
              <a:t>Provides writing assignment options for all different types of learners.</a:t>
            </a:r>
          </a:p>
          <a:p>
            <a:r>
              <a:rPr lang="en-US" sz="2800" dirty="0" smtClean="0"/>
              <a:t>Allows students to choose from many different types of writing such as casual, semi-formal, and formal pieces.</a:t>
            </a:r>
          </a:p>
          <a:p>
            <a:endParaRPr lang="en-US" dirty="0" smtClean="0"/>
          </a:p>
          <a:p>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endParaRPr lang="en-US" smtClean="0"/>
          </a:p>
        </p:txBody>
      </p:sp>
      <p:pic>
        <p:nvPicPr>
          <p:cNvPr id="53252" name="Picture 4"/>
          <p:cNvPicPr>
            <a:picLocks noGrp="1" noChangeAspect="1" noChangeArrowheads="1"/>
          </p:cNvPicPr>
          <p:nvPr>
            <p:ph idx="1"/>
          </p:nvPr>
        </p:nvPicPr>
        <p:blipFill>
          <a:blip r:embed="rId2"/>
          <a:stretch>
            <a:fillRect/>
          </a:stretch>
        </p:blipFill>
        <p:spPr>
          <a:xfrm>
            <a:off x="457200" y="1641017"/>
            <a:ext cx="8229600" cy="4626890"/>
          </a:xfrm>
        </p:spPr>
      </p:pic>
    </p:spTree>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457200" y="304800"/>
            <a:ext cx="8229600" cy="1143000"/>
          </a:xfrm>
          <a:ln w="28575">
            <a:solidFill>
              <a:schemeClr val="tx1"/>
            </a:solidFill>
          </a:ln>
        </p:spPr>
        <p:txBody>
          <a:bodyPr/>
          <a:lstStyle/>
          <a:p>
            <a:r>
              <a:rPr lang="en-US" smtClean="0"/>
              <a:t>Do Now</a:t>
            </a:r>
          </a:p>
        </p:txBody>
      </p:sp>
      <p:sp>
        <p:nvSpPr>
          <p:cNvPr id="3" name="Content Placeholder 2"/>
          <p:cNvSpPr>
            <a:spLocks noGrp="1"/>
          </p:cNvSpPr>
          <p:nvPr>
            <p:ph idx="1"/>
          </p:nvPr>
        </p:nvSpPr>
        <p:spPr/>
        <p:txBody>
          <a:bodyPr>
            <a:normAutofit/>
          </a:bodyPr>
          <a:lstStyle/>
          <a:p>
            <a:pPr>
              <a:lnSpc>
                <a:spcPct val="80000"/>
              </a:lnSpc>
            </a:pPr>
            <a:endParaRPr lang="en-US" sz="2500" dirty="0" smtClean="0"/>
          </a:p>
          <a:p>
            <a:pPr>
              <a:lnSpc>
                <a:spcPct val="90000"/>
              </a:lnSpc>
              <a:buFont typeface="Arial" charset="0"/>
              <a:buNone/>
            </a:pPr>
            <a:r>
              <a:rPr lang="en-US" sz="1900" b="1" dirty="0" smtClean="0"/>
              <a:t>Take an index card from the front table and read the following quotes.</a:t>
            </a:r>
            <a:r>
              <a:rPr lang="en-US" sz="1900" dirty="0" smtClean="0"/>
              <a:t> </a:t>
            </a:r>
          </a:p>
          <a:p>
            <a:pPr>
              <a:lnSpc>
                <a:spcPct val="90000"/>
              </a:lnSpc>
              <a:buFont typeface="Arial" charset="0"/>
              <a:buNone/>
            </a:pPr>
            <a:endParaRPr lang="en-US" sz="1900" dirty="0" smtClean="0"/>
          </a:p>
          <a:p>
            <a:pPr>
              <a:lnSpc>
                <a:spcPct val="90000"/>
              </a:lnSpc>
              <a:buFont typeface="Arial" charset="0"/>
              <a:buNone/>
            </a:pPr>
            <a:endParaRPr lang="en-US" sz="1900" dirty="0" smtClean="0"/>
          </a:p>
          <a:p>
            <a:pPr>
              <a:lnSpc>
                <a:spcPct val="90000"/>
              </a:lnSpc>
              <a:buFont typeface="Arial" charset="0"/>
              <a:buNone/>
            </a:pPr>
            <a:r>
              <a:rPr lang="en-US" sz="1900" dirty="0" smtClean="0"/>
              <a:t>“Writing is not apart from living…”  -Catherine Drinker Bower</a:t>
            </a:r>
          </a:p>
          <a:p>
            <a:pPr>
              <a:lnSpc>
                <a:spcPct val="90000"/>
              </a:lnSpc>
              <a:buFont typeface="Arial" charset="0"/>
              <a:buNone/>
            </a:pPr>
            <a:endParaRPr lang="en-US" sz="1900" dirty="0" smtClean="0"/>
          </a:p>
          <a:p>
            <a:pPr>
              <a:lnSpc>
                <a:spcPct val="90000"/>
              </a:lnSpc>
              <a:buFont typeface="Arial" charset="0"/>
              <a:buNone/>
            </a:pPr>
            <a:r>
              <a:rPr lang="en-US" sz="1900" dirty="0" smtClean="0"/>
              <a:t>“I am just going to write because I cannot help it.” </a:t>
            </a:r>
            <a:r>
              <a:rPr lang="en-US" sz="1900" dirty="0" smtClean="0"/>
              <a:t>-</a:t>
            </a:r>
            <a:r>
              <a:rPr lang="en-US" sz="1900" dirty="0" smtClean="0"/>
              <a:t>Charlotte Bronte</a:t>
            </a:r>
          </a:p>
          <a:p>
            <a:pPr>
              <a:lnSpc>
                <a:spcPct val="90000"/>
              </a:lnSpc>
              <a:buFont typeface="Arial" charset="0"/>
              <a:buNone/>
            </a:pPr>
            <a:endParaRPr lang="en-US" sz="1900" dirty="0" smtClean="0"/>
          </a:p>
          <a:p>
            <a:pPr>
              <a:lnSpc>
                <a:spcPct val="90000"/>
              </a:lnSpc>
              <a:buFont typeface="Arial" charset="0"/>
              <a:buNone/>
            </a:pPr>
            <a:endParaRPr lang="en-US" sz="1900" dirty="0" smtClean="0"/>
          </a:p>
          <a:p>
            <a:pPr>
              <a:lnSpc>
                <a:spcPct val="90000"/>
              </a:lnSpc>
              <a:buFont typeface="Arial" charset="0"/>
              <a:buNone/>
            </a:pPr>
            <a:r>
              <a:rPr lang="en-US" sz="1900" b="1" dirty="0" smtClean="0"/>
              <a:t>On the index </a:t>
            </a:r>
            <a:r>
              <a:rPr lang="en-US" sz="1900" b="1" dirty="0" smtClean="0"/>
              <a:t>card, </a:t>
            </a:r>
            <a:r>
              <a:rPr lang="en-US" sz="1900" b="1" dirty="0" smtClean="0"/>
              <a:t>brainstorm a list of ways you use writing in your every day life inside and outside of the workplace.</a:t>
            </a:r>
          </a:p>
          <a:p>
            <a:pPr>
              <a:lnSpc>
                <a:spcPct val="90000"/>
              </a:lnSpc>
              <a:buFont typeface="Arial" charset="0"/>
              <a:buNone/>
            </a:pPr>
            <a:endParaRPr lang="en-US" sz="2500" b="1" dirty="0" smtClean="0"/>
          </a:p>
          <a:p>
            <a:pPr>
              <a:lnSpc>
                <a:spcPct val="80000"/>
              </a:lnSpc>
            </a:pPr>
            <a:endParaRPr lang="en-US" sz="2500" dirty="0" smtClean="0"/>
          </a:p>
          <a:p>
            <a:pPr>
              <a:lnSpc>
                <a:spcPct val="80000"/>
              </a:lnSpc>
              <a:buFont typeface="Arial" charset="0"/>
              <a:buNone/>
            </a:pPr>
            <a:endParaRPr lang="en-US" sz="2500" dirty="0"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endParaRPr lang="en-US" smtClean="0"/>
          </a:p>
        </p:txBody>
      </p:sp>
      <p:pic>
        <p:nvPicPr>
          <p:cNvPr id="54275" name="Picture 3"/>
          <p:cNvPicPr>
            <a:picLocks noGrp="1" noChangeAspect="1" noChangeArrowheads="1"/>
          </p:cNvPicPr>
          <p:nvPr>
            <p:ph idx="1"/>
          </p:nvPr>
        </p:nvPicPr>
        <p:blipFill>
          <a:blip r:embed="rId2"/>
          <a:stretch>
            <a:fillRect/>
          </a:stretch>
        </p:blipFill>
        <p:spPr>
          <a:xfrm>
            <a:off x="457200" y="1641017"/>
            <a:ext cx="8229600" cy="4626890"/>
          </a:xfrm>
        </p:spPr>
      </p:pic>
    </p:spTree>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dirty="0" smtClean="0"/>
              <a:t>Modeling Writing</a:t>
            </a:r>
          </a:p>
        </p:txBody>
      </p:sp>
      <p:sp>
        <p:nvSpPr>
          <p:cNvPr id="3" name="Content Placeholder 2"/>
          <p:cNvSpPr>
            <a:spLocks noGrp="1"/>
          </p:cNvSpPr>
          <p:nvPr>
            <p:ph idx="1"/>
          </p:nvPr>
        </p:nvSpPr>
        <p:spPr/>
        <p:txBody>
          <a:bodyPr rtlCol="0">
            <a:normAutofit fontScale="47500" lnSpcReduction="20000"/>
          </a:bodyPr>
          <a:lstStyle/>
          <a:p>
            <a:pPr fontAlgn="auto">
              <a:spcAft>
                <a:spcPts val="0"/>
              </a:spcAft>
              <a:buFont typeface="Arial" pitchFamily="34" charset="0"/>
              <a:buChar char="•"/>
              <a:defRPr/>
            </a:pPr>
            <a:r>
              <a:rPr lang="en-US" sz="3800" dirty="0" smtClean="0"/>
              <a:t>Use with your more </a:t>
            </a:r>
            <a:r>
              <a:rPr lang="en-US" sz="3800" b="1" u="sng" dirty="0" smtClean="0"/>
              <a:t>semi-formal</a:t>
            </a:r>
            <a:r>
              <a:rPr lang="en-US" sz="3800" dirty="0" smtClean="0"/>
              <a:t> or </a:t>
            </a:r>
            <a:r>
              <a:rPr lang="en-US" sz="3800" b="1" u="sng" dirty="0" smtClean="0"/>
              <a:t>formal assignments </a:t>
            </a:r>
            <a:r>
              <a:rPr lang="en-US" sz="3800" dirty="0" smtClean="0"/>
              <a:t>that will be graded more rigorously</a:t>
            </a:r>
            <a:r>
              <a:rPr lang="en-US" sz="3800" dirty="0" smtClean="0"/>
              <a:t>.</a:t>
            </a:r>
          </a:p>
          <a:p>
            <a:pPr fontAlgn="auto">
              <a:spcAft>
                <a:spcPts val="0"/>
              </a:spcAft>
              <a:buFont typeface="Arial" pitchFamily="34" charset="0"/>
              <a:buChar char="•"/>
              <a:defRPr/>
            </a:pPr>
            <a:endParaRPr lang="en-US" sz="3800" dirty="0" smtClean="0"/>
          </a:p>
          <a:p>
            <a:pPr fontAlgn="auto">
              <a:spcAft>
                <a:spcPts val="0"/>
              </a:spcAft>
              <a:buFont typeface="Arial" pitchFamily="34" charset="0"/>
              <a:buChar char="•"/>
              <a:defRPr/>
            </a:pPr>
            <a:r>
              <a:rPr lang="en-US" sz="3800" dirty="0" smtClean="0"/>
              <a:t>Provide students with an example of the kind of writing you are asking them to do. This can be done </a:t>
            </a:r>
            <a:r>
              <a:rPr lang="en-US" sz="3800" u="sng" dirty="0" smtClean="0"/>
              <a:t>before or after </a:t>
            </a:r>
            <a:r>
              <a:rPr lang="en-US" sz="3800" dirty="0" smtClean="0"/>
              <a:t>you have briefly introduced the assignment.  </a:t>
            </a:r>
            <a:endParaRPr lang="en-US" sz="3800" dirty="0" smtClean="0"/>
          </a:p>
          <a:p>
            <a:pPr fontAlgn="auto">
              <a:spcAft>
                <a:spcPts val="0"/>
              </a:spcAft>
              <a:buFont typeface="Arial" pitchFamily="34" charset="0"/>
              <a:buChar char="•"/>
              <a:defRPr/>
            </a:pPr>
            <a:endParaRPr lang="en-US" sz="3800" dirty="0" smtClean="0"/>
          </a:p>
          <a:p>
            <a:pPr fontAlgn="auto">
              <a:spcAft>
                <a:spcPts val="0"/>
              </a:spcAft>
              <a:buFont typeface="Arial" pitchFamily="34" charset="0"/>
              <a:buChar char="•"/>
              <a:defRPr/>
            </a:pPr>
            <a:r>
              <a:rPr lang="en-US" sz="3800" dirty="0" smtClean="0"/>
              <a:t>Use a professional, student, or personal example</a:t>
            </a:r>
            <a:r>
              <a:rPr lang="en-US" sz="3800" dirty="0" smtClean="0"/>
              <a:t>.</a:t>
            </a:r>
          </a:p>
          <a:p>
            <a:pPr fontAlgn="auto">
              <a:spcAft>
                <a:spcPts val="0"/>
              </a:spcAft>
              <a:buFont typeface="Arial" pitchFamily="34" charset="0"/>
              <a:buChar char="•"/>
              <a:defRPr/>
            </a:pPr>
            <a:endParaRPr lang="en-US" sz="3800" dirty="0" smtClean="0"/>
          </a:p>
          <a:p>
            <a:pPr fontAlgn="auto">
              <a:spcAft>
                <a:spcPts val="0"/>
              </a:spcAft>
              <a:buFont typeface="Arial" pitchFamily="34" charset="0"/>
              <a:buChar char="•"/>
              <a:defRPr/>
            </a:pPr>
            <a:r>
              <a:rPr lang="en-US" sz="3800" dirty="0" smtClean="0"/>
              <a:t>Read the model independently, read it aloud to them, or do both. </a:t>
            </a:r>
            <a:endParaRPr lang="en-US" sz="3800" dirty="0" smtClean="0"/>
          </a:p>
          <a:p>
            <a:pPr fontAlgn="auto">
              <a:spcAft>
                <a:spcPts val="0"/>
              </a:spcAft>
              <a:buFont typeface="Arial" pitchFamily="34" charset="0"/>
              <a:buChar char="•"/>
              <a:defRPr/>
            </a:pPr>
            <a:endParaRPr lang="en-US" sz="3800" dirty="0" smtClean="0"/>
          </a:p>
          <a:p>
            <a:pPr fontAlgn="auto">
              <a:spcAft>
                <a:spcPts val="0"/>
              </a:spcAft>
              <a:buFont typeface="Arial" pitchFamily="34" charset="0"/>
              <a:buChar char="•"/>
              <a:defRPr/>
            </a:pPr>
            <a:r>
              <a:rPr lang="en-US" sz="3800" dirty="0" smtClean="0"/>
              <a:t>Have them highlight elements or aspects of the writing you are working on as you discuss the piece and its merits. </a:t>
            </a:r>
            <a:endParaRPr lang="en-US" sz="3800" dirty="0" smtClean="0"/>
          </a:p>
          <a:p>
            <a:pPr fontAlgn="auto">
              <a:spcAft>
                <a:spcPts val="0"/>
              </a:spcAft>
              <a:buFont typeface="Arial" pitchFamily="34" charset="0"/>
              <a:buChar char="•"/>
              <a:defRPr/>
            </a:pPr>
            <a:endParaRPr lang="en-US" sz="3800" dirty="0" smtClean="0"/>
          </a:p>
          <a:p>
            <a:pPr fontAlgn="auto">
              <a:spcAft>
                <a:spcPts val="0"/>
              </a:spcAft>
              <a:buFont typeface="Arial" pitchFamily="34" charset="0"/>
              <a:buChar char="•"/>
              <a:defRPr/>
            </a:pPr>
            <a:r>
              <a:rPr lang="en-US" sz="3800" dirty="0" smtClean="0"/>
              <a:t>Have them refer back to the example as they work on their assignments for style and structure, so they may model the example.</a:t>
            </a:r>
          </a:p>
          <a:p>
            <a:pPr fontAlgn="auto">
              <a:spcAft>
                <a:spcPts val="0"/>
              </a:spcAft>
              <a:buFont typeface="Arial" pitchFamily="34" charset="0"/>
              <a:buChar char="•"/>
              <a:defRPr/>
            </a:pPr>
            <a:endParaRPr lang="en-US" sz="3800" dirty="0" smtClean="0"/>
          </a:p>
          <a:p>
            <a:pPr fontAlgn="auto">
              <a:spcAft>
                <a:spcPts val="0"/>
              </a:spcAft>
              <a:buFont typeface="Arial" pitchFamily="34" charset="0"/>
              <a:buChar char="•"/>
              <a:defRPr/>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Creating Writing Assignments/RAFTs</a:t>
            </a:r>
            <a:endParaRPr lang="en-US" dirty="0"/>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sz="2000" dirty="0" smtClean="0"/>
              <a:t>Determine what the purpose is for writing. </a:t>
            </a:r>
          </a:p>
          <a:p>
            <a:pPr fontAlgn="auto">
              <a:spcAft>
                <a:spcPts val="0"/>
              </a:spcAft>
              <a:buFont typeface="Arial" pitchFamily="34" charset="0"/>
              <a:buChar char="•"/>
              <a:defRPr/>
            </a:pPr>
            <a:endParaRPr lang="en-US" sz="2000" dirty="0" smtClean="0"/>
          </a:p>
          <a:p>
            <a:pPr fontAlgn="auto">
              <a:spcAft>
                <a:spcPts val="0"/>
              </a:spcAft>
              <a:buFont typeface="Arial" pitchFamily="34" charset="0"/>
              <a:buChar char="•"/>
              <a:defRPr/>
            </a:pPr>
            <a:r>
              <a:rPr lang="en-US" sz="2000" dirty="0" smtClean="0"/>
              <a:t>Think about </a:t>
            </a:r>
            <a:r>
              <a:rPr lang="en-US" sz="2000" dirty="0"/>
              <a:t>w</a:t>
            </a:r>
            <a:r>
              <a:rPr lang="en-US" sz="2000" dirty="0" smtClean="0"/>
              <a:t>hat concept(s) you want students to demonstrate understanding and/or mastery of.</a:t>
            </a:r>
          </a:p>
          <a:p>
            <a:pPr fontAlgn="auto">
              <a:spcAft>
                <a:spcPts val="0"/>
              </a:spcAft>
              <a:buFont typeface="Arial" pitchFamily="34" charset="0"/>
              <a:buChar char="•"/>
              <a:defRPr/>
            </a:pPr>
            <a:endParaRPr lang="en-US" sz="2000" dirty="0" smtClean="0"/>
          </a:p>
          <a:p>
            <a:pPr fontAlgn="auto">
              <a:spcAft>
                <a:spcPts val="0"/>
              </a:spcAft>
              <a:buFont typeface="Arial" pitchFamily="34" charset="0"/>
              <a:buChar char="•"/>
              <a:defRPr/>
            </a:pPr>
            <a:r>
              <a:rPr lang="en-US" sz="2000" dirty="0" smtClean="0"/>
              <a:t>Create a prompt that clearly identifies the following things for the piece of writing:</a:t>
            </a:r>
          </a:p>
          <a:p>
            <a:pPr marL="0" indent="0" fontAlgn="auto">
              <a:spcAft>
                <a:spcPts val="0"/>
              </a:spcAft>
              <a:buNone/>
              <a:defRPr/>
            </a:pPr>
            <a:r>
              <a:rPr lang="en-US" sz="2000" dirty="0"/>
              <a:t>	</a:t>
            </a:r>
            <a:r>
              <a:rPr lang="en-US" sz="2000" dirty="0" smtClean="0"/>
              <a:t>	</a:t>
            </a:r>
            <a:r>
              <a:rPr lang="en-US" sz="2000" b="1" dirty="0" smtClean="0"/>
              <a:t>R</a:t>
            </a:r>
            <a:r>
              <a:rPr lang="en-US" sz="2000" dirty="0" smtClean="0"/>
              <a:t>ole</a:t>
            </a:r>
            <a:endParaRPr lang="en-US" sz="2000" dirty="0"/>
          </a:p>
          <a:p>
            <a:pPr marL="0" indent="0" fontAlgn="auto">
              <a:spcAft>
                <a:spcPts val="0"/>
              </a:spcAft>
              <a:buNone/>
              <a:defRPr/>
            </a:pPr>
            <a:r>
              <a:rPr lang="en-US" sz="2000" dirty="0" smtClean="0"/>
              <a:t>		</a:t>
            </a:r>
            <a:r>
              <a:rPr lang="en-US" sz="2000" b="1" dirty="0" smtClean="0"/>
              <a:t>A</a:t>
            </a:r>
            <a:r>
              <a:rPr lang="en-US" sz="2000" dirty="0" smtClean="0"/>
              <a:t>udience</a:t>
            </a:r>
          </a:p>
          <a:p>
            <a:pPr marL="0" indent="0" fontAlgn="auto">
              <a:spcAft>
                <a:spcPts val="0"/>
              </a:spcAft>
              <a:buNone/>
              <a:defRPr/>
            </a:pPr>
            <a:r>
              <a:rPr lang="en-US" sz="2000" dirty="0" smtClean="0"/>
              <a:t>		</a:t>
            </a:r>
            <a:r>
              <a:rPr lang="en-US" sz="2000" b="1" dirty="0" smtClean="0"/>
              <a:t>F</a:t>
            </a:r>
            <a:r>
              <a:rPr lang="en-US" sz="2000" dirty="0" smtClean="0"/>
              <a:t>ormat</a:t>
            </a:r>
            <a:endParaRPr lang="en-US" sz="2000" dirty="0"/>
          </a:p>
          <a:p>
            <a:pPr marL="0" indent="0" fontAlgn="auto">
              <a:spcAft>
                <a:spcPts val="0"/>
              </a:spcAft>
              <a:buNone/>
              <a:defRPr/>
            </a:pPr>
            <a:r>
              <a:rPr lang="en-US" sz="2000" dirty="0" smtClean="0"/>
              <a:t>		</a:t>
            </a:r>
            <a:r>
              <a:rPr lang="en-US" sz="2000" b="1" dirty="0" smtClean="0"/>
              <a:t>T</a:t>
            </a:r>
            <a:r>
              <a:rPr lang="en-US" sz="2000" dirty="0" smtClean="0"/>
              <a:t>opic</a:t>
            </a:r>
          </a:p>
          <a:p>
            <a:pPr fontAlgn="auto">
              <a:spcAft>
                <a:spcPts val="0"/>
              </a:spcAft>
              <a:buFont typeface="Arial" pitchFamily="34" charset="0"/>
              <a:buChar char="•"/>
              <a:defRPr/>
            </a:pPr>
            <a:endParaRPr lang="en-US" sz="2000" dirty="0"/>
          </a:p>
          <a:p>
            <a:pPr marL="0" indent="0" fontAlgn="auto">
              <a:spcAft>
                <a:spcPts val="0"/>
              </a:spcAft>
              <a:buFont typeface="Arial" pitchFamily="34" charset="0"/>
              <a:buNone/>
              <a:defRPr/>
            </a:pPr>
            <a:r>
              <a:rPr lang="en-US" sz="2000" dirty="0" smtClean="0"/>
              <a:t>The RAFT should indicate without explicitly stating what type of writing- casual, semi-formal, formal- a student will be doing.</a:t>
            </a:r>
          </a:p>
          <a:p>
            <a:pPr fontAlgn="auto">
              <a:spcAft>
                <a:spcPts val="0"/>
              </a:spcAft>
              <a:buFont typeface="Arial" pitchFamily="34" charset="0"/>
              <a:buChar char="•"/>
              <a:defRPr/>
            </a:pPr>
            <a:endParaRPr lang="en-US" sz="2000" dirty="0"/>
          </a:p>
          <a:p>
            <a:pPr marL="0" indent="0" fontAlgn="auto">
              <a:spcAft>
                <a:spcPts val="0"/>
              </a:spcAft>
              <a:buFont typeface="Arial" pitchFamily="34" charset="0"/>
              <a:buNone/>
              <a:defRPr/>
            </a:pPr>
            <a:endParaRPr lang="en-US" sz="2000" dirty="0"/>
          </a:p>
        </p:txBody>
      </p:sp>
    </p:spTree>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1" name="Picture 3"/>
          <p:cNvPicPr>
            <a:picLocks noGrp="1" noChangeAspect="1" noChangeArrowheads="1"/>
          </p:cNvPicPr>
          <p:nvPr>
            <p:ph idx="1"/>
          </p:nvPr>
        </p:nvPicPr>
        <p:blipFill>
          <a:blip r:embed="rId2"/>
          <a:srcRect/>
          <a:stretch>
            <a:fillRect/>
          </a:stretch>
        </p:blipFill>
        <p:spPr>
          <a:xfrm>
            <a:off x="0" y="304800"/>
            <a:ext cx="9144000" cy="6553200"/>
          </a:xfrm>
        </p:spPr>
      </p:pic>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endParaRPr lang="en-US" smtClean="0"/>
          </a:p>
        </p:txBody>
      </p:sp>
      <p:pic>
        <p:nvPicPr>
          <p:cNvPr id="50179" name="Picture 3"/>
          <p:cNvPicPr>
            <a:picLocks noGrp="1" noChangeAspect="1" noChangeArrowheads="1"/>
          </p:cNvPicPr>
          <p:nvPr>
            <p:ph idx="1"/>
          </p:nvPr>
        </p:nvPicPr>
        <p:blipFill>
          <a:blip r:embed="rId2"/>
          <a:stretch>
            <a:fillRect/>
          </a:stretch>
        </p:blipFill>
        <p:spPr>
          <a:xfrm>
            <a:off x="457200" y="1641017"/>
            <a:ext cx="8229600" cy="4626890"/>
          </a:xfrm>
        </p:spPr>
      </p:pic>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spect="1" noChangeArrowheads="1"/>
          </p:cNvSpPr>
          <p:nvPr>
            <p:ph type="title"/>
          </p:nvPr>
        </p:nvSpPr>
        <p:spPr/>
        <p:txBody>
          <a:bodyPr/>
          <a:lstStyle/>
          <a:p>
            <a:endParaRPr lang="en-US" smtClean="0"/>
          </a:p>
        </p:txBody>
      </p:sp>
      <p:pic>
        <p:nvPicPr>
          <p:cNvPr id="51203" name="Picture 3"/>
          <p:cNvPicPr>
            <a:picLocks noGrp="1" noChangeAspect="1" noChangeArrowheads="1"/>
          </p:cNvPicPr>
          <p:nvPr>
            <p:ph idx="1"/>
          </p:nvPr>
        </p:nvPicPr>
        <p:blipFill>
          <a:blip r:embed="rId2"/>
          <a:srcRect/>
          <a:stretch>
            <a:fillRect/>
          </a:stretch>
        </p:blipFill>
        <p:spPr>
          <a:xfrm>
            <a:off x="0" y="50800"/>
            <a:ext cx="9144000" cy="6807200"/>
          </a:xfrm>
        </p:spPr>
      </p:pic>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Microthemes</a:t>
            </a:r>
          </a:p>
        </p:txBody>
      </p:sp>
      <p:sp>
        <p:nvSpPr>
          <p:cNvPr id="3" name="Content Placeholder 2"/>
          <p:cNvSpPr>
            <a:spLocks noGrp="1"/>
          </p:cNvSpPr>
          <p:nvPr>
            <p:ph idx="1"/>
          </p:nvPr>
        </p:nvSpPr>
        <p:spPr/>
        <p:txBody>
          <a:bodyPr rtlCol="0">
            <a:noAutofit/>
          </a:bodyPr>
          <a:lstStyle/>
          <a:p>
            <a:pPr marL="0" indent="0" fontAlgn="auto">
              <a:spcAft>
                <a:spcPts val="0"/>
              </a:spcAft>
              <a:buNone/>
              <a:defRPr/>
            </a:pPr>
            <a:r>
              <a:rPr lang="en-US" sz="1800" dirty="0" smtClean="0"/>
              <a:t>A </a:t>
            </a:r>
            <a:r>
              <a:rPr lang="en-US" sz="1800" dirty="0" err="1" smtClean="0"/>
              <a:t>microtheme</a:t>
            </a:r>
            <a:r>
              <a:rPr lang="en-US" sz="1800" dirty="0" smtClean="0"/>
              <a:t> is term created by John Beam in his article “</a:t>
            </a:r>
            <a:r>
              <a:rPr lang="en-US" sz="1800" dirty="0" err="1" smtClean="0"/>
              <a:t>Microtheme</a:t>
            </a:r>
            <a:r>
              <a:rPr lang="en-US" sz="1800" dirty="0" smtClean="0"/>
              <a:t> Strategies for Developing Cognitive Skills.” </a:t>
            </a:r>
          </a:p>
          <a:p>
            <a:pPr fontAlgn="auto">
              <a:spcAft>
                <a:spcPts val="0"/>
              </a:spcAft>
              <a:buFont typeface="Arial" pitchFamily="34" charset="0"/>
              <a:buChar char="•"/>
              <a:defRPr/>
            </a:pPr>
            <a:endParaRPr lang="en-US" sz="1800" dirty="0"/>
          </a:p>
          <a:p>
            <a:pPr marL="0" indent="0" fontAlgn="auto">
              <a:spcAft>
                <a:spcPts val="0"/>
              </a:spcAft>
              <a:buNone/>
              <a:defRPr/>
            </a:pPr>
            <a:r>
              <a:rPr lang="en-US" sz="1800" dirty="0" smtClean="0"/>
              <a:t>A </a:t>
            </a:r>
            <a:r>
              <a:rPr lang="en-US" sz="1800" dirty="0" err="1" smtClean="0"/>
              <a:t>microtheme</a:t>
            </a:r>
            <a:r>
              <a:rPr lang="en-US" sz="1800" dirty="0" smtClean="0"/>
              <a:t> is:</a:t>
            </a:r>
          </a:p>
          <a:p>
            <a:pPr lvl="1" fontAlgn="auto">
              <a:spcAft>
                <a:spcPts val="0"/>
              </a:spcAft>
              <a:buFont typeface="Arial" pitchFamily="34" charset="0"/>
              <a:buChar char="•"/>
              <a:defRPr/>
            </a:pPr>
            <a:r>
              <a:rPr lang="en-US" sz="1800" dirty="0"/>
              <a:t>a</a:t>
            </a:r>
            <a:r>
              <a:rPr lang="en-US" sz="1800" dirty="0" smtClean="0"/>
              <a:t> surprisingly brief essay that is limited to one side of an index card. </a:t>
            </a:r>
          </a:p>
          <a:p>
            <a:pPr lvl="1" fontAlgn="auto">
              <a:spcAft>
                <a:spcPts val="0"/>
              </a:spcAft>
              <a:buFont typeface="Arial" pitchFamily="34" charset="0"/>
              <a:buChar char="•"/>
              <a:defRPr/>
            </a:pPr>
            <a:r>
              <a:rPr lang="en-US" sz="1800" dirty="0"/>
              <a:t>a</a:t>
            </a:r>
            <a:r>
              <a:rPr lang="en-US" sz="1800" dirty="0" smtClean="0"/>
              <a:t> clever way to increase learning through writing. </a:t>
            </a:r>
          </a:p>
          <a:p>
            <a:pPr lvl="1" fontAlgn="auto">
              <a:spcAft>
                <a:spcPts val="0"/>
              </a:spcAft>
              <a:buFont typeface="Arial" pitchFamily="34" charset="0"/>
              <a:buChar char="•"/>
              <a:defRPr/>
            </a:pPr>
            <a:r>
              <a:rPr lang="en-US" sz="1800" dirty="0"/>
              <a:t>a</a:t>
            </a:r>
            <a:r>
              <a:rPr lang="en-US" sz="1800" dirty="0" smtClean="0"/>
              <a:t> style of writing that forces the writer to use clear, concise language as well as varied sentence structure. </a:t>
            </a:r>
          </a:p>
          <a:p>
            <a:pPr lvl="1" fontAlgn="auto">
              <a:spcAft>
                <a:spcPts val="0"/>
              </a:spcAft>
              <a:buFont typeface="Arial" pitchFamily="34" charset="0"/>
              <a:buChar char="•"/>
              <a:defRPr/>
            </a:pPr>
            <a:r>
              <a:rPr lang="en-US" sz="1800" dirty="0"/>
              <a:t>a</a:t>
            </a:r>
            <a:r>
              <a:rPr lang="en-US" sz="1800" dirty="0" smtClean="0"/>
              <a:t>n efficient way for instructors to determine student knowledge.</a:t>
            </a:r>
          </a:p>
          <a:p>
            <a:pPr lvl="1" fontAlgn="auto">
              <a:spcAft>
                <a:spcPts val="0"/>
              </a:spcAft>
              <a:buFont typeface="Arial" pitchFamily="34" charset="0"/>
              <a:buChar char="•"/>
              <a:defRPr/>
            </a:pPr>
            <a:r>
              <a:rPr lang="en-US" sz="1800" dirty="0" smtClean="0"/>
              <a:t>An easily graded assignment because of its brevity.</a:t>
            </a:r>
            <a:endParaRPr lang="en-US" sz="1800" dirty="0"/>
          </a:p>
          <a:p>
            <a:pPr lvl="1" fontAlgn="auto">
              <a:spcAft>
                <a:spcPts val="0"/>
              </a:spcAft>
              <a:buFont typeface="Arial" pitchFamily="34" charset="0"/>
              <a:buChar char="•"/>
              <a:defRPr/>
            </a:pPr>
            <a:endParaRPr lang="en-US" sz="1800" dirty="0" smtClean="0"/>
          </a:p>
          <a:p>
            <a:pPr marL="0" indent="0" fontAlgn="auto">
              <a:spcAft>
                <a:spcPts val="0"/>
              </a:spcAft>
              <a:buFont typeface="Arial" pitchFamily="34" charset="0"/>
              <a:buNone/>
              <a:defRPr/>
            </a:pPr>
            <a:r>
              <a:rPr lang="en-US" sz="1800" dirty="0" err="1" smtClean="0"/>
              <a:t>Microthemes</a:t>
            </a:r>
            <a:r>
              <a:rPr lang="en-US" sz="1800" dirty="0" smtClean="0"/>
              <a:t> can be categorized in many ways:</a:t>
            </a:r>
            <a:r>
              <a:rPr lang="en-US" sz="1800" dirty="0"/>
              <a:t> </a:t>
            </a:r>
            <a:r>
              <a:rPr lang="en-US" sz="1800" dirty="0" smtClean="0"/>
              <a:t>summary writing, thesis support, data-provided, and quandary-posing</a:t>
            </a:r>
          </a:p>
          <a:p>
            <a:pPr marL="0" indent="0" fontAlgn="auto">
              <a:spcAft>
                <a:spcPts val="0"/>
              </a:spcAft>
              <a:buFont typeface="Arial" pitchFamily="34" charset="0"/>
              <a:buNone/>
              <a:defRPr/>
            </a:pPr>
            <a:endParaRPr lang="en-US" sz="1800" dirty="0" smtClean="0"/>
          </a:p>
          <a:p>
            <a:pPr marL="0" indent="0" fontAlgn="auto">
              <a:spcAft>
                <a:spcPts val="0"/>
              </a:spcAft>
              <a:buFont typeface="Arial" pitchFamily="34" charset="0"/>
              <a:buNone/>
              <a:defRPr/>
            </a:pPr>
            <a:endParaRPr lang="en-US" sz="1800"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Example </a:t>
            </a:r>
            <a:r>
              <a:rPr lang="en-US" u="sng" dirty="0" err="1" smtClean="0"/>
              <a:t>Microtheme</a:t>
            </a:r>
            <a:r>
              <a:rPr lang="en-US" u="sng" dirty="0" smtClean="0"/>
              <a:t> Prompts</a:t>
            </a:r>
            <a:endParaRPr lang="en-US" u="sng" dirty="0"/>
          </a:p>
        </p:txBody>
      </p:sp>
      <p:sp>
        <p:nvSpPr>
          <p:cNvPr id="3" name="Content Placeholder 2"/>
          <p:cNvSpPr>
            <a:spLocks noGrp="1"/>
          </p:cNvSpPr>
          <p:nvPr>
            <p:ph idx="1"/>
          </p:nvPr>
        </p:nvSpPr>
        <p:spPr/>
        <p:txBody>
          <a:bodyPr>
            <a:normAutofit fontScale="92500" lnSpcReduction="20000"/>
          </a:bodyPr>
          <a:lstStyle/>
          <a:p>
            <a:pPr marL="0" indent="0" fontAlgn="auto">
              <a:spcAft>
                <a:spcPts val="0"/>
              </a:spcAft>
              <a:buFont typeface="Arial" pitchFamily="34" charset="0"/>
              <a:buNone/>
              <a:defRPr/>
            </a:pPr>
            <a:r>
              <a:rPr lang="en-US" sz="2000" dirty="0"/>
              <a:t>What was _________ purpose in </a:t>
            </a:r>
            <a:r>
              <a:rPr lang="en-US" sz="2000" dirty="0" smtClean="0"/>
              <a:t>____________?</a:t>
            </a:r>
          </a:p>
          <a:p>
            <a:pPr marL="0" indent="0" fontAlgn="auto">
              <a:spcAft>
                <a:spcPts val="0"/>
              </a:spcAft>
              <a:buFont typeface="Arial" pitchFamily="34" charset="0"/>
              <a:buNone/>
              <a:defRPr/>
            </a:pPr>
            <a:endParaRPr lang="en-US" sz="2000" dirty="0"/>
          </a:p>
          <a:p>
            <a:pPr marL="0" indent="0" fontAlgn="auto">
              <a:spcAft>
                <a:spcPts val="0"/>
              </a:spcAft>
              <a:buFont typeface="Arial" pitchFamily="34" charset="0"/>
              <a:buNone/>
              <a:defRPr/>
            </a:pPr>
            <a:r>
              <a:rPr lang="en-US" sz="2000" dirty="0"/>
              <a:t>Find an example of </a:t>
            </a:r>
            <a:r>
              <a:rPr lang="en-US" sz="2400" dirty="0"/>
              <a:t>___________</a:t>
            </a:r>
            <a:r>
              <a:rPr lang="en-US" sz="2000" dirty="0"/>
              <a:t> and demonstrate </a:t>
            </a:r>
            <a:r>
              <a:rPr lang="en-US" sz="2000" dirty="0" smtClean="0"/>
              <a:t>__________.</a:t>
            </a:r>
          </a:p>
          <a:p>
            <a:pPr marL="0" indent="0" fontAlgn="auto">
              <a:spcAft>
                <a:spcPts val="0"/>
              </a:spcAft>
              <a:buFont typeface="Arial" pitchFamily="34" charset="0"/>
              <a:buNone/>
              <a:defRPr/>
            </a:pPr>
            <a:endParaRPr lang="en-US" sz="2000" dirty="0"/>
          </a:p>
          <a:p>
            <a:pPr marL="0" indent="0" fontAlgn="auto">
              <a:spcAft>
                <a:spcPts val="0"/>
              </a:spcAft>
              <a:buFont typeface="Arial" pitchFamily="34" charset="0"/>
              <a:buNone/>
              <a:defRPr/>
            </a:pPr>
            <a:r>
              <a:rPr lang="en-US" sz="2000" dirty="0"/>
              <a:t>Compare and </a:t>
            </a:r>
            <a:r>
              <a:rPr lang="en-US" sz="2000" dirty="0" err="1"/>
              <a:t>contrast</a:t>
            </a:r>
            <a:r>
              <a:rPr lang="en-US" sz="2000" dirty="0" err="1" smtClean="0"/>
              <a:t>________________and</a:t>
            </a:r>
            <a:r>
              <a:rPr lang="en-US" sz="2000" dirty="0" smtClean="0"/>
              <a:t> _______________.</a:t>
            </a:r>
          </a:p>
          <a:p>
            <a:pPr marL="0" indent="0" fontAlgn="auto">
              <a:spcAft>
                <a:spcPts val="0"/>
              </a:spcAft>
              <a:buFont typeface="Arial" pitchFamily="34" charset="0"/>
              <a:buNone/>
              <a:defRPr/>
            </a:pPr>
            <a:r>
              <a:rPr lang="en-US" sz="2000" dirty="0"/>
              <a:t/>
            </a:r>
            <a:br>
              <a:rPr lang="en-US" sz="2000" dirty="0"/>
            </a:br>
            <a:r>
              <a:rPr lang="en-US" sz="2000" dirty="0" smtClean="0"/>
              <a:t>What </a:t>
            </a:r>
            <a:r>
              <a:rPr lang="en-US" sz="2000" dirty="0"/>
              <a:t>was </a:t>
            </a:r>
            <a:r>
              <a:rPr lang="en-US" sz="2000" dirty="0" smtClean="0"/>
              <a:t>____________most </a:t>
            </a:r>
            <a:r>
              <a:rPr lang="en-US" sz="2000" dirty="0"/>
              <a:t>important achievement and why</a:t>
            </a:r>
            <a:r>
              <a:rPr lang="en-US" sz="2000" dirty="0" smtClean="0"/>
              <a:t>?</a:t>
            </a:r>
          </a:p>
          <a:p>
            <a:pPr marL="0" indent="0" fontAlgn="auto">
              <a:spcAft>
                <a:spcPts val="0"/>
              </a:spcAft>
              <a:buFont typeface="Arial" pitchFamily="34" charset="0"/>
              <a:buNone/>
              <a:defRPr/>
            </a:pPr>
            <a:endParaRPr lang="en-US" sz="2000" dirty="0"/>
          </a:p>
          <a:p>
            <a:pPr marL="0" indent="0" fontAlgn="auto">
              <a:spcAft>
                <a:spcPts val="0"/>
              </a:spcAft>
              <a:buFont typeface="Arial" pitchFamily="34" charset="0"/>
              <a:buNone/>
              <a:defRPr/>
            </a:pPr>
            <a:r>
              <a:rPr lang="en-US" sz="2000" dirty="0"/>
              <a:t>Find evidence to support </a:t>
            </a:r>
            <a:r>
              <a:rPr lang="en-US" sz="2000" dirty="0" smtClean="0"/>
              <a:t>________________ </a:t>
            </a:r>
            <a:r>
              <a:rPr lang="en-US" sz="2000" dirty="0"/>
              <a:t>in </a:t>
            </a:r>
            <a:r>
              <a:rPr lang="en-US" sz="2000" dirty="0" smtClean="0"/>
              <a:t>_______________.</a:t>
            </a:r>
          </a:p>
          <a:p>
            <a:pPr marL="0" indent="0" fontAlgn="auto">
              <a:spcAft>
                <a:spcPts val="0"/>
              </a:spcAft>
              <a:buFont typeface="Arial" pitchFamily="34" charset="0"/>
              <a:buNone/>
              <a:defRPr/>
            </a:pPr>
            <a:endParaRPr lang="en-US" sz="2000" dirty="0"/>
          </a:p>
          <a:p>
            <a:pPr marL="0" indent="0" fontAlgn="auto">
              <a:spcAft>
                <a:spcPts val="0"/>
              </a:spcAft>
              <a:buFont typeface="Arial" pitchFamily="34" charset="0"/>
              <a:buNone/>
              <a:defRPr/>
            </a:pPr>
            <a:r>
              <a:rPr lang="en-US" sz="2000" dirty="0"/>
              <a:t>Explain what you find most </a:t>
            </a:r>
            <a:r>
              <a:rPr lang="en-US" sz="2000" dirty="0" smtClean="0"/>
              <a:t>interesting about________________.</a:t>
            </a:r>
          </a:p>
          <a:p>
            <a:pPr marL="0" indent="0" fontAlgn="auto">
              <a:spcAft>
                <a:spcPts val="0"/>
              </a:spcAft>
              <a:buFont typeface="Arial" pitchFamily="34" charset="0"/>
              <a:buNone/>
              <a:defRPr/>
            </a:pPr>
            <a:endParaRPr lang="en-US" sz="2000" dirty="0"/>
          </a:p>
          <a:p>
            <a:pPr marL="0" indent="0" fontAlgn="auto">
              <a:spcAft>
                <a:spcPts val="0"/>
              </a:spcAft>
              <a:buFont typeface="Arial" pitchFamily="34" charset="0"/>
              <a:buNone/>
              <a:defRPr/>
            </a:pPr>
            <a:r>
              <a:rPr lang="en-US" sz="2000" dirty="0"/>
              <a:t>What were the causes of </a:t>
            </a:r>
            <a:r>
              <a:rPr lang="en-US" sz="2000" dirty="0" smtClean="0"/>
              <a:t>_________________________.</a:t>
            </a:r>
          </a:p>
          <a:p>
            <a:pPr marL="0" indent="0" fontAlgn="auto">
              <a:spcAft>
                <a:spcPts val="0"/>
              </a:spcAft>
              <a:buFont typeface="Arial" pitchFamily="34" charset="0"/>
              <a:buNone/>
              <a:defRPr/>
            </a:pPr>
            <a:endParaRPr lang="en-US" sz="2000" dirty="0"/>
          </a:p>
          <a:p>
            <a:pPr marL="0" indent="0" fontAlgn="auto">
              <a:spcAft>
                <a:spcPts val="0"/>
              </a:spcAft>
              <a:buFont typeface="Arial" pitchFamily="34" charset="0"/>
              <a:buNone/>
              <a:defRPr/>
            </a:pPr>
            <a:r>
              <a:rPr lang="en-US" sz="2000" dirty="0"/>
              <a:t>Explain the process of__________________________.</a:t>
            </a:r>
          </a:p>
          <a:p>
            <a:endParaRPr lang="en-US" dirty="0"/>
          </a:p>
        </p:txBody>
      </p:sp>
    </p:spTree>
    <p:extLst>
      <p:ext uri="{BB962C8B-B14F-4D97-AF65-F5344CB8AC3E}">
        <p14:creationId xmlns:p14="http://schemas.microsoft.com/office/powerpoint/2010/main" val="365320605"/>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457200" y="-152400"/>
            <a:ext cx="8229600" cy="1143000"/>
          </a:xfrm>
        </p:spPr>
        <p:txBody>
          <a:bodyPr/>
          <a:lstStyle/>
          <a:p>
            <a:r>
              <a:rPr lang="en-US" smtClean="0"/>
              <a:t>Ideas for Writing</a:t>
            </a:r>
          </a:p>
        </p:txBody>
      </p:sp>
      <p:sp>
        <p:nvSpPr>
          <p:cNvPr id="8" name="Content Placeholder 7"/>
          <p:cNvSpPr>
            <a:spLocks noGrp="1"/>
          </p:cNvSpPr>
          <p:nvPr>
            <p:ph sz="half" idx="1"/>
          </p:nvPr>
        </p:nvSpPr>
        <p:spPr>
          <a:xfrm>
            <a:off x="533400" y="838200"/>
            <a:ext cx="4038600" cy="4983163"/>
          </a:xfrm>
        </p:spPr>
        <p:txBody>
          <a:bodyPr>
            <a:normAutofit fontScale="92500" lnSpcReduction="10000"/>
          </a:bodyPr>
          <a:lstStyle/>
          <a:p>
            <a:pPr>
              <a:lnSpc>
                <a:spcPct val="80000"/>
              </a:lnSpc>
            </a:pPr>
            <a:r>
              <a:rPr lang="en-US" sz="1200" smtClean="0"/>
              <a:t>Advertisements</a:t>
            </a:r>
          </a:p>
          <a:p>
            <a:pPr>
              <a:lnSpc>
                <a:spcPct val="80000"/>
              </a:lnSpc>
            </a:pPr>
            <a:r>
              <a:rPr lang="en-US" sz="1200" smtClean="0"/>
              <a:t>Affidavits</a:t>
            </a:r>
          </a:p>
          <a:p>
            <a:pPr>
              <a:lnSpc>
                <a:spcPct val="80000"/>
              </a:lnSpc>
            </a:pPr>
            <a:r>
              <a:rPr lang="en-US" sz="1200" smtClean="0"/>
              <a:t>Announcements</a:t>
            </a:r>
          </a:p>
          <a:p>
            <a:pPr>
              <a:lnSpc>
                <a:spcPct val="80000"/>
              </a:lnSpc>
            </a:pPr>
            <a:r>
              <a:rPr lang="en-US" sz="1200" smtClean="0"/>
              <a:t>Biographical sketches</a:t>
            </a:r>
          </a:p>
          <a:p>
            <a:pPr>
              <a:lnSpc>
                <a:spcPct val="80000"/>
              </a:lnSpc>
            </a:pPr>
            <a:r>
              <a:rPr lang="en-US" sz="1200" smtClean="0"/>
              <a:t>Blurbs</a:t>
            </a:r>
          </a:p>
          <a:p>
            <a:pPr>
              <a:lnSpc>
                <a:spcPct val="80000"/>
              </a:lnSpc>
            </a:pPr>
            <a:r>
              <a:rPr lang="en-US" sz="1200" smtClean="0"/>
              <a:t>Board game instructions</a:t>
            </a:r>
          </a:p>
          <a:p>
            <a:pPr>
              <a:lnSpc>
                <a:spcPct val="80000"/>
              </a:lnSpc>
            </a:pPr>
            <a:r>
              <a:rPr lang="en-US" sz="1200" smtClean="0"/>
              <a:t>Brochures</a:t>
            </a:r>
          </a:p>
          <a:p>
            <a:pPr>
              <a:lnSpc>
                <a:spcPct val="80000"/>
              </a:lnSpc>
            </a:pPr>
            <a:r>
              <a:rPr lang="en-US" sz="1200" smtClean="0"/>
              <a:t>Bumper stickers</a:t>
            </a:r>
          </a:p>
          <a:p>
            <a:pPr>
              <a:lnSpc>
                <a:spcPct val="80000"/>
              </a:lnSpc>
            </a:pPr>
            <a:r>
              <a:rPr lang="en-US" sz="1200" smtClean="0"/>
              <a:t>Captions</a:t>
            </a:r>
          </a:p>
          <a:p>
            <a:pPr>
              <a:lnSpc>
                <a:spcPct val="80000"/>
              </a:lnSpc>
            </a:pPr>
            <a:r>
              <a:rPr lang="en-US" sz="1200" smtClean="0"/>
              <a:t>Case studies</a:t>
            </a:r>
          </a:p>
          <a:p>
            <a:pPr>
              <a:lnSpc>
                <a:spcPct val="80000"/>
              </a:lnSpc>
            </a:pPr>
            <a:r>
              <a:rPr lang="en-US" sz="1200" smtClean="0"/>
              <a:t>Children’s books</a:t>
            </a:r>
          </a:p>
          <a:p>
            <a:pPr>
              <a:lnSpc>
                <a:spcPct val="80000"/>
              </a:lnSpc>
            </a:pPr>
            <a:r>
              <a:rPr lang="en-US" sz="1200" smtClean="0"/>
              <a:t>Commentaries</a:t>
            </a:r>
          </a:p>
          <a:p>
            <a:pPr>
              <a:lnSpc>
                <a:spcPct val="80000"/>
              </a:lnSpc>
            </a:pPr>
            <a:r>
              <a:rPr lang="en-US" sz="1200" smtClean="0"/>
              <a:t>Debate outline/notes</a:t>
            </a:r>
          </a:p>
          <a:p>
            <a:pPr>
              <a:lnSpc>
                <a:spcPct val="80000"/>
              </a:lnSpc>
            </a:pPr>
            <a:r>
              <a:rPr lang="en-US" sz="1200" smtClean="0"/>
              <a:t>Declarations</a:t>
            </a:r>
          </a:p>
          <a:p>
            <a:pPr>
              <a:lnSpc>
                <a:spcPct val="80000"/>
              </a:lnSpc>
            </a:pPr>
            <a:r>
              <a:rPr lang="en-US" sz="1200" smtClean="0"/>
              <a:t>Definitions</a:t>
            </a:r>
          </a:p>
          <a:p>
            <a:pPr>
              <a:lnSpc>
                <a:spcPct val="80000"/>
              </a:lnSpc>
            </a:pPr>
            <a:r>
              <a:rPr lang="en-US" sz="1200" smtClean="0"/>
              <a:t>Dialogues</a:t>
            </a:r>
          </a:p>
          <a:p>
            <a:pPr>
              <a:lnSpc>
                <a:spcPct val="80000"/>
              </a:lnSpc>
            </a:pPr>
            <a:r>
              <a:rPr lang="en-US" sz="1200" smtClean="0"/>
              <a:t>Directions</a:t>
            </a:r>
          </a:p>
          <a:p>
            <a:pPr>
              <a:lnSpc>
                <a:spcPct val="80000"/>
              </a:lnSpc>
            </a:pPr>
            <a:r>
              <a:rPr lang="en-US" sz="1200" smtClean="0"/>
              <a:t>Editorials</a:t>
            </a:r>
          </a:p>
          <a:p>
            <a:pPr>
              <a:lnSpc>
                <a:spcPct val="80000"/>
              </a:lnSpc>
            </a:pPr>
            <a:r>
              <a:rPr lang="en-US" sz="1200" smtClean="0"/>
              <a:t>Emails</a:t>
            </a:r>
          </a:p>
          <a:p>
            <a:pPr>
              <a:lnSpc>
                <a:spcPct val="80000"/>
              </a:lnSpc>
            </a:pPr>
            <a:r>
              <a:rPr lang="en-US" sz="1200" smtClean="0"/>
              <a:t>Encyclopedia entries</a:t>
            </a:r>
          </a:p>
          <a:p>
            <a:pPr>
              <a:lnSpc>
                <a:spcPct val="80000"/>
              </a:lnSpc>
            </a:pPr>
            <a:r>
              <a:rPr lang="en-US" sz="1200" smtClean="0"/>
              <a:t>Epitaphs</a:t>
            </a:r>
          </a:p>
          <a:p>
            <a:pPr>
              <a:lnSpc>
                <a:spcPct val="80000"/>
              </a:lnSpc>
            </a:pPr>
            <a:r>
              <a:rPr lang="en-US" sz="1200" smtClean="0"/>
              <a:t>Eulogies</a:t>
            </a:r>
          </a:p>
          <a:p>
            <a:pPr>
              <a:lnSpc>
                <a:spcPct val="80000"/>
              </a:lnSpc>
            </a:pPr>
            <a:r>
              <a:rPr lang="en-US" sz="1200" smtClean="0"/>
              <a:t>Expense accounts and defense</a:t>
            </a:r>
          </a:p>
          <a:p>
            <a:pPr>
              <a:lnSpc>
                <a:spcPct val="80000"/>
              </a:lnSpc>
            </a:pPr>
            <a:r>
              <a:rPr lang="en-US" sz="1200" smtClean="0"/>
              <a:t>Fact sheets</a:t>
            </a:r>
          </a:p>
          <a:p>
            <a:pPr>
              <a:lnSpc>
                <a:spcPct val="80000"/>
              </a:lnSpc>
            </a:pPr>
            <a:r>
              <a:rPr lang="en-US" sz="1200" smtClean="0"/>
              <a:t>Graffiti</a:t>
            </a:r>
          </a:p>
          <a:p>
            <a:pPr>
              <a:lnSpc>
                <a:spcPct val="80000"/>
              </a:lnSpc>
            </a:pPr>
            <a:r>
              <a:rPr lang="en-US" sz="1200" smtClean="0"/>
              <a:t>Greeting card</a:t>
            </a:r>
          </a:p>
          <a:p>
            <a:pPr>
              <a:lnSpc>
                <a:spcPct val="80000"/>
              </a:lnSpc>
            </a:pPr>
            <a:r>
              <a:rPr lang="en-US" sz="1200" smtClean="0"/>
              <a:t>Historical accounts</a:t>
            </a:r>
          </a:p>
          <a:p>
            <a:pPr>
              <a:lnSpc>
                <a:spcPct val="80000"/>
              </a:lnSpc>
            </a:pPr>
            <a:r>
              <a:rPr lang="en-US" sz="1200" smtClean="0"/>
              <a:t>Fairy tales, myths, novels, plays</a:t>
            </a:r>
          </a:p>
          <a:p>
            <a:pPr>
              <a:lnSpc>
                <a:spcPct val="80000"/>
              </a:lnSpc>
            </a:pPr>
            <a:r>
              <a:rPr lang="en-US" sz="1200" smtClean="0"/>
              <a:t>Poems</a:t>
            </a:r>
          </a:p>
          <a:p>
            <a:pPr>
              <a:lnSpc>
                <a:spcPct val="80000"/>
              </a:lnSpc>
            </a:pPr>
            <a:r>
              <a:rPr lang="en-US" sz="1200" smtClean="0"/>
              <a:t>Indexes</a:t>
            </a:r>
          </a:p>
          <a:p>
            <a:pPr>
              <a:lnSpc>
                <a:spcPct val="80000"/>
              </a:lnSpc>
            </a:pPr>
            <a:endParaRPr lang="en-US" sz="1200" smtClean="0"/>
          </a:p>
          <a:p>
            <a:pPr>
              <a:lnSpc>
                <a:spcPct val="80000"/>
              </a:lnSpc>
            </a:pPr>
            <a:endParaRPr lang="en-US" sz="1200" smtClean="0"/>
          </a:p>
        </p:txBody>
      </p:sp>
      <p:sp>
        <p:nvSpPr>
          <p:cNvPr id="9" name="Content Placeholder 8"/>
          <p:cNvSpPr>
            <a:spLocks noGrp="1"/>
          </p:cNvSpPr>
          <p:nvPr>
            <p:ph sz="half" idx="2"/>
          </p:nvPr>
        </p:nvSpPr>
        <p:spPr>
          <a:xfrm>
            <a:off x="4495800" y="838200"/>
            <a:ext cx="4191000" cy="5287963"/>
          </a:xfrm>
        </p:spPr>
        <p:txBody>
          <a:bodyPr>
            <a:normAutofit fontScale="92500" lnSpcReduction="10000"/>
          </a:bodyPr>
          <a:lstStyle/>
          <a:p>
            <a:pPr>
              <a:lnSpc>
                <a:spcPct val="80000"/>
              </a:lnSpc>
            </a:pPr>
            <a:r>
              <a:rPr lang="en-US" sz="1100" smtClean="0"/>
              <a:t>Instructions</a:t>
            </a:r>
          </a:p>
          <a:p>
            <a:pPr>
              <a:lnSpc>
                <a:spcPct val="80000"/>
              </a:lnSpc>
            </a:pPr>
            <a:r>
              <a:rPr lang="en-US" sz="1100" smtClean="0"/>
              <a:t>Interviews</a:t>
            </a:r>
          </a:p>
          <a:p>
            <a:pPr>
              <a:lnSpc>
                <a:spcPct val="80000"/>
              </a:lnSpc>
            </a:pPr>
            <a:r>
              <a:rPr lang="en-US" sz="1100" smtClean="0"/>
              <a:t>Itineraries</a:t>
            </a:r>
          </a:p>
          <a:p>
            <a:pPr>
              <a:lnSpc>
                <a:spcPct val="80000"/>
              </a:lnSpc>
            </a:pPr>
            <a:r>
              <a:rPr lang="en-US" sz="1100" smtClean="0"/>
              <a:t>Job descriptions/specifications</a:t>
            </a:r>
          </a:p>
          <a:p>
            <a:pPr>
              <a:lnSpc>
                <a:spcPct val="80000"/>
              </a:lnSpc>
            </a:pPr>
            <a:r>
              <a:rPr lang="en-US" sz="1100" smtClean="0"/>
              <a:t>Journal entries</a:t>
            </a:r>
          </a:p>
          <a:p>
            <a:pPr>
              <a:lnSpc>
                <a:spcPct val="80000"/>
              </a:lnSpc>
            </a:pPr>
            <a:r>
              <a:rPr lang="en-US" sz="1100" smtClean="0"/>
              <a:t>Lab reports</a:t>
            </a:r>
          </a:p>
          <a:p>
            <a:pPr>
              <a:lnSpc>
                <a:spcPct val="80000"/>
              </a:lnSpc>
            </a:pPr>
            <a:r>
              <a:rPr lang="en-US" sz="1100" smtClean="0"/>
              <a:t>Last Will and testaments</a:t>
            </a:r>
          </a:p>
          <a:p>
            <a:pPr>
              <a:lnSpc>
                <a:spcPct val="80000"/>
              </a:lnSpc>
            </a:pPr>
            <a:r>
              <a:rPr lang="en-US" sz="1100" smtClean="0"/>
              <a:t>Legal briefs</a:t>
            </a:r>
          </a:p>
          <a:p>
            <a:pPr>
              <a:lnSpc>
                <a:spcPct val="80000"/>
              </a:lnSpc>
            </a:pPr>
            <a:r>
              <a:rPr lang="en-US" sz="1100" smtClean="0"/>
              <a:t>Legislation</a:t>
            </a:r>
          </a:p>
          <a:p>
            <a:pPr>
              <a:lnSpc>
                <a:spcPct val="80000"/>
              </a:lnSpc>
            </a:pPr>
            <a:r>
              <a:rPr lang="en-US" sz="1100" smtClean="0"/>
              <a:t>Lesson plans</a:t>
            </a:r>
          </a:p>
          <a:p>
            <a:pPr>
              <a:lnSpc>
                <a:spcPct val="80000"/>
              </a:lnSpc>
            </a:pPr>
            <a:r>
              <a:rPr lang="en-US" sz="1100" smtClean="0"/>
              <a:t>Letters: advice, application, resignation, complaint, congratulation, persuasive, editorials</a:t>
            </a:r>
          </a:p>
          <a:p>
            <a:pPr>
              <a:lnSpc>
                <a:spcPct val="80000"/>
              </a:lnSpc>
            </a:pPr>
            <a:r>
              <a:rPr lang="en-US" sz="1100" smtClean="0"/>
              <a:t>Logos</a:t>
            </a:r>
          </a:p>
          <a:p>
            <a:pPr>
              <a:lnSpc>
                <a:spcPct val="80000"/>
              </a:lnSpc>
            </a:pPr>
            <a:r>
              <a:rPr lang="en-US" sz="1100" smtClean="0"/>
              <a:t>Lists</a:t>
            </a:r>
          </a:p>
          <a:p>
            <a:pPr>
              <a:lnSpc>
                <a:spcPct val="80000"/>
              </a:lnSpc>
            </a:pPr>
            <a:r>
              <a:rPr lang="en-US" sz="1100" smtClean="0"/>
              <a:t>Math stories</a:t>
            </a:r>
          </a:p>
          <a:p>
            <a:pPr>
              <a:lnSpc>
                <a:spcPct val="80000"/>
              </a:lnSpc>
            </a:pPr>
            <a:r>
              <a:rPr lang="en-US" sz="1100" smtClean="0"/>
              <a:t>Memos</a:t>
            </a:r>
          </a:p>
          <a:p>
            <a:pPr>
              <a:lnSpc>
                <a:spcPct val="80000"/>
              </a:lnSpc>
            </a:pPr>
            <a:r>
              <a:rPr lang="en-US" sz="1100" smtClean="0"/>
              <a:t>Menus</a:t>
            </a:r>
          </a:p>
          <a:p>
            <a:pPr>
              <a:lnSpc>
                <a:spcPct val="80000"/>
              </a:lnSpc>
            </a:pPr>
            <a:r>
              <a:rPr lang="en-US" sz="1100" smtClean="0"/>
              <a:t>Messages</a:t>
            </a:r>
          </a:p>
          <a:p>
            <a:pPr>
              <a:lnSpc>
                <a:spcPct val="80000"/>
              </a:lnSpc>
            </a:pPr>
            <a:r>
              <a:rPr lang="en-US" sz="1100" smtClean="0"/>
              <a:t>Minutes of a meeting</a:t>
            </a:r>
          </a:p>
          <a:p>
            <a:pPr>
              <a:lnSpc>
                <a:spcPct val="80000"/>
              </a:lnSpc>
            </a:pPr>
            <a:r>
              <a:rPr lang="en-US" sz="1100" smtClean="0"/>
              <a:t>Monologue</a:t>
            </a:r>
          </a:p>
          <a:p>
            <a:pPr>
              <a:lnSpc>
                <a:spcPct val="80000"/>
              </a:lnSpc>
            </a:pPr>
            <a:r>
              <a:rPr lang="en-US" sz="1100" smtClean="0"/>
              <a:t>Mottos/slogans</a:t>
            </a:r>
          </a:p>
          <a:p>
            <a:pPr>
              <a:lnSpc>
                <a:spcPct val="80000"/>
              </a:lnSpc>
            </a:pPr>
            <a:r>
              <a:rPr lang="en-US" sz="1100" smtClean="0"/>
              <a:t>New stories- paper, radio, tv</a:t>
            </a:r>
          </a:p>
          <a:p>
            <a:pPr>
              <a:lnSpc>
                <a:spcPct val="80000"/>
              </a:lnSpc>
            </a:pPr>
            <a:r>
              <a:rPr lang="en-US" sz="1100" smtClean="0"/>
              <a:t>Orations</a:t>
            </a:r>
          </a:p>
          <a:p>
            <a:pPr>
              <a:lnSpc>
                <a:spcPct val="80000"/>
              </a:lnSpc>
            </a:pPr>
            <a:r>
              <a:rPr lang="en-US" sz="1100" smtClean="0"/>
              <a:t>Parodies</a:t>
            </a:r>
          </a:p>
          <a:p>
            <a:pPr>
              <a:lnSpc>
                <a:spcPct val="80000"/>
              </a:lnSpc>
            </a:pPr>
            <a:r>
              <a:rPr lang="en-US" sz="1100" smtClean="0"/>
              <a:t>Proposals</a:t>
            </a:r>
          </a:p>
          <a:p>
            <a:pPr>
              <a:lnSpc>
                <a:spcPct val="80000"/>
              </a:lnSpc>
            </a:pPr>
            <a:r>
              <a:rPr lang="en-US" sz="1100" smtClean="0"/>
              <a:t>Requests</a:t>
            </a:r>
          </a:p>
          <a:p>
            <a:pPr>
              <a:lnSpc>
                <a:spcPct val="80000"/>
              </a:lnSpc>
            </a:pPr>
            <a:r>
              <a:rPr lang="en-US" sz="1100" smtClean="0"/>
              <a:t>Reviews</a:t>
            </a:r>
          </a:p>
          <a:p>
            <a:pPr>
              <a:lnSpc>
                <a:spcPct val="80000"/>
              </a:lnSpc>
            </a:pPr>
            <a:r>
              <a:rPr lang="en-US" sz="1100" smtClean="0"/>
              <a:t>Screenplays</a:t>
            </a:r>
          </a:p>
          <a:p>
            <a:pPr>
              <a:lnSpc>
                <a:spcPct val="80000"/>
              </a:lnSpc>
            </a:pPr>
            <a:r>
              <a:rPr lang="en-US" sz="1100" smtClean="0"/>
              <a:t>Sermons</a:t>
            </a:r>
          </a:p>
          <a:p>
            <a:pPr>
              <a:lnSpc>
                <a:spcPct val="80000"/>
              </a:lnSpc>
            </a:pPr>
            <a:r>
              <a:rPr lang="en-US" sz="1100" smtClean="0"/>
              <a:t>Skits</a:t>
            </a:r>
          </a:p>
          <a:p>
            <a:pPr>
              <a:lnSpc>
                <a:spcPct val="80000"/>
              </a:lnSpc>
            </a:pPr>
            <a:r>
              <a:rPr lang="en-US" sz="1100" smtClean="0"/>
              <a:t>Speeches</a:t>
            </a:r>
          </a:p>
          <a:p>
            <a:pPr>
              <a:lnSpc>
                <a:spcPct val="80000"/>
              </a:lnSpc>
            </a:pPr>
            <a:r>
              <a:rPr lang="en-US" sz="1100" smtClean="0"/>
              <a:t>Test questions</a:t>
            </a:r>
          </a:p>
          <a:p>
            <a:pPr>
              <a:lnSpc>
                <a:spcPct val="80000"/>
              </a:lnSpc>
            </a:pPr>
            <a:r>
              <a:rPr lang="en-US" sz="1100" smtClean="0"/>
              <a:t>Wanted posters</a:t>
            </a:r>
          </a:p>
          <a:p>
            <a:pPr>
              <a:lnSpc>
                <a:spcPct val="80000"/>
              </a:lnSpc>
            </a:pPr>
            <a:r>
              <a:rPr lang="en-US" sz="1100" smtClean="0"/>
              <a:t>Word puzzles</a:t>
            </a:r>
          </a:p>
          <a:p>
            <a:pPr>
              <a:lnSpc>
                <a:spcPct val="80000"/>
              </a:lnSpc>
            </a:pPr>
            <a:endParaRPr lang="en-US" sz="1100" smtClean="0"/>
          </a:p>
          <a:p>
            <a:pPr>
              <a:lnSpc>
                <a:spcPct val="80000"/>
              </a:lnSpc>
            </a:pPr>
            <a:endParaRPr lang="en-US" sz="700" smtClean="0"/>
          </a:p>
          <a:p>
            <a:pPr>
              <a:lnSpc>
                <a:spcPct val="80000"/>
              </a:lnSpc>
            </a:pPr>
            <a:endParaRPr lang="en-US" sz="700" smtClean="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dirty="0" smtClean="0"/>
              <a:t>Writing Traditional Prompts</a:t>
            </a:r>
          </a:p>
        </p:txBody>
      </p:sp>
      <p:sp>
        <p:nvSpPr>
          <p:cNvPr id="3" name="Content Placeholder 2"/>
          <p:cNvSpPr>
            <a:spLocks noGrp="1"/>
          </p:cNvSpPr>
          <p:nvPr>
            <p:ph idx="1"/>
          </p:nvPr>
        </p:nvSpPr>
        <p:spPr/>
        <p:txBody>
          <a:bodyPr rtlCol="0">
            <a:normAutofit lnSpcReduction="10000"/>
          </a:bodyPr>
          <a:lstStyle/>
          <a:p>
            <a:pPr marL="137160" indent="0" fontAlgn="auto">
              <a:spcAft>
                <a:spcPts val="0"/>
              </a:spcAft>
              <a:buNone/>
              <a:defRPr/>
            </a:pPr>
            <a:r>
              <a:rPr lang="en-US" sz="1800" dirty="0" smtClean="0"/>
              <a:t>Writing clear, concise, but comprehensive prompts for an assignment that encompasses all of the expectations for writing is an art in itself and takes practice. </a:t>
            </a:r>
            <a:endParaRPr lang="en-US" sz="1800" dirty="0"/>
          </a:p>
          <a:p>
            <a:pPr marL="0" indent="0" fontAlgn="auto">
              <a:spcAft>
                <a:spcPts val="0"/>
              </a:spcAft>
              <a:buNone/>
              <a:defRPr/>
            </a:pPr>
            <a:endParaRPr lang="en-US" sz="1800" dirty="0" smtClean="0"/>
          </a:p>
          <a:p>
            <a:pPr marL="137160" indent="0" fontAlgn="auto">
              <a:spcAft>
                <a:spcPts val="0"/>
              </a:spcAft>
              <a:buNone/>
              <a:defRPr/>
            </a:pPr>
            <a:r>
              <a:rPr lang="en-US" sz="1800" dirty="0" smtClean="0"/>
              <a:t>When assigning a formal piece of </a:t>
            </a:r>
            <a:r>
              <a:rPr lang="en-US" sz="1800" dirty="0" smtClean="0"/>
              <a:t>writing:</a:t>
            </a:r>
          </a:p>
          <a:p>
            <a:pPr marL="137160" indent="0" fontAlgn="auto">
              <a:spcAft>
                <a:spcPts val="0"/>
              </a:spcAft>
              <a:buNone/>
              <a:defRPr/>
            </a:pPr>
            <a:r>
              <a:rPr lang="en-US" sz="1800" dirty="0" smtClean="0"/>
              <a:t>- </a:t>
            </a:r>
            <a:r>
              <a:rPr lang="en-US" sz="1800" dirty="0" smtClean="0"/>
              <a:t>try </a:t>
            </a:r>
            <a:r>
              <a:rPr lang="en-US" sz="1800" dirty="0" smtClean="0"/>
              <a:t>to always have a prompt for your students .</a:t>
            </a:r>
          </a:p>
          <a:p>
            <a:pPr marL="137160" indent="0" fontAlgn="auto">
              <a:spcAft>
                <a:spcPts val="0"/>
              </a:spcAft>
              <a:buNone/>
              <a:defRPr/>
            </a:pPr>
            <a:r>
              <a:rPr lang="en-US" sz="1800" dirty="0" smtClean="0"/>
              <a:t>- </a:t>
            </a:r>
            <a:r>
              <a:rPr lang="en-US" sz="1800" dirty="0" smtClean="0"/>
              <a:t>include any additional </a:t>
            </a:r>
            <a:r>
              <a:rPr lang="en-US" sz="1800" dirty="0" smtClean="0"/>
              <a:t>directions for writing that further detail your expectations and what needs to be included in the piece.</a:t>
            </a:r>
          </a:p>
          <a:p>
            <a:pPr marL="0" indent="0" fontAlgn="auto">
              <a:spcAft>
                <a:spcPts val="0"/>
              </a:spcAft>
              <a:buNone/>
              <a:defRPr/>
            </a:pPr>
            <a:endParaRPr lang="en-US" sz="1800" dirty="0" smtClean="0"/>
          </a:p>
          <a:p>
            <a:pPr marL="0" indent="0" fontAlgn="auto">
              <a:spcAft>
                <a:spcPts val="0"/>
              </a:spcAft>
              <a:buNone/>
              <a:defRPr/>
            </a:pPr>
            <a:r>
              <a:rPr lang="en-US" sz="1800" dirty="0" smtClean="0"/>
              <a:t>Include in the prompt:</a:t>
            </a:r>
            <a:endParaRPr lang="en-US" sz="1800" dirty="0" smtClean="0"/>
          </a:p>
          <a:p>
            <a:pPr fontAlgn="auto">
              <a:spcAft>
                <a:spcPts val="0"/>
              </a:spcAft>
              <a:buFontTx/>
              <a:buChar char="-"/>
              <a:defRPr/>
            </a:pPr>
            <a:r>
              <a:rPr lang="en-US" sz="1800" dirty="0" smtClean="0"/>
              <a:t>Page length of writing to be done.</a:t>
            </a:r>
          </a:p>
          <a:p>
            <a:pPr fontAlgn="auto">
              <a:spcAft>
                <a:spcPts val="0"/>
              </a:spcAft>
              <a:buFontTx/>
              <a:buChar char="-"/>
              <a:defRPr/>
            </a:pPr>
            <a:r>
              <a:rPr lang="en-US" sz="1800" dirty="0"/>
              <a:t>S</a:t>
            </a:r>
            <a:r>
              <a:rPr lang="en-US" sz="1800" dirty="0" smtClean="0"/>
              <a:t>pecific words (analyze, discuss, interpret, compare, contrast,  etc.) that tell your writer what level of thinking you expect the writing to demonstrate.</a:t>
            </a:r>
          </a:p>
          <a:p>
            <a:pPr fontAlgn="auto">
              <a:spcAft>
                <a:spcPts val="0"/>
              </a:spcAft>
              <a:buFontTx/>
              <a:buChar char="-"/>
              <a:defRPr/>
            </a:pPr>
            <a:r>
              <a:rPr lang="en-US" sz="1800" dirty="0"/>
              <a:t>L</a:t>
            </a:r>
            <a:r>
              <a:rPr lang="en-US" sz="1800" dirty="0" smtClean="0"/>
              <a:t>eading questions that might help the writer with the thought process or organization of the writing.</a:t>
            </a:r>
          </a:p>
          <a:p>
            <a:pPr fontAlgn="auto">
              <a:spcAft>
                <a:spcPts val="0"/>
              </a:spcAft>
              <a:buFontTx/>
              <a:buChar char="-"/>
              <a:defRPr/>
            </a:pPr>
            <a:endParaRPr lang="en-US" sz="1800" dirty="0" smtClean="0"/>
          </a:p>
          <a:p>
            <a:pPr fontAlgn="auto">
              <a:spcAft>
                <a:spcPts val="0"/>
              </a:spcAft>
              <a:buFontTx/>
              <a:buChar char="-"/>
              <a:defRPr/>
            </a:pPr>
            <a:endParaRPr lang="en-US" sz="1800" dirty="0" smtClean="0"/>
          </a:p>
          <a:p>
            <a:pPr fontAlgn="auto">
              <a:spcAft>
                <a:spcPts val="0"/>
              </a:spcAft>
              <a:buFontTx/>
              <a:buChar char="-"/>
              <a:defRPr/>
            </a:pPr>
            <a:endParaRPr lang="en-US" sz="1800" dirty="0" smtClean="0"/>
          </a:p>
          <a:p>
            <a:pPr marL="0" indent="0" fontAlgn="auto">
              <a:spcAft>
                <a:spcPts val="0"/>
              </a:spcAft>
              <a:buNone/>
              <a:defRPr/>
            </a:pPr>
            <a:endParaRPr lang="en-US" sz="1800" dirty="0"/>
          </a:p>
          <a:p>
            <a:pPr marL="0" indent="0" fontAlgn="auto">
              <a:spcAft>
                <a:spcPts val="0"/>
              </a:spcAft>
              <a:buNone/>
              <a:defRPr/>
            </a:pPr>
            <a:endParaRPr lang="en-US" sz="1800" u="sng" dirty="0" smtClean="0"/>
          </a:p>
          <a:p>
            <a:pPr marL="0" indent="0" fontAlgn="auto">
              <a:spcAft>
                <a:spcPts val="0"/>
              </a:spcAft>
              <a:buNone/>
              <a:defRPr/>
            </a:pPr>
            <a:endParaRPr lang="en-US" sz="2400"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p:txBody>
          <a:bodyPr/>
          <a:lstStyle/>
          <a:p>
            <a:r>
              <a:rPr lang="en-US" sz="6600" dirty="0" smtClean="0"/>
              <a:t>KWL</a:t>
            </a:r>
          </a:p>
        </p:txBody>
      </p:sp>
      <p:sp>
        <p:nvSpPr>
          <p:cNvPr id="47107" name="Rectangle 3"/>
          <p:cNvSpPr>
            <a:spLocks noGrp="1"/>
          </p:cNvSpPr>
          <p:nvPr>
            <p:ph idx="1"/>
          </p:nvPr>
        </p:nvSpPr>
        <p:spPr/>
        <p:txBody>
          <a:bodyPr>
            <a:normAutofit/>
          </a:bodyPr>
          <a:lstStyle/>
          <a:p>
            <a:pPr>
              <a:lnSpc>
                <a:spcPct val="80000"/>
              </a:lnSpc>
              <a:buFont typeface="Arial" charset="0"/>
              <a:buNone/>
            </a:pPr>
            <a:endParaRPr lang="en-US" sz="2500" dirty="0" smtClean="0"/>
          </a:p>
          <a:p>
            <a:pPr>
              <a:lnSpc>
                <a:spcPct val="80000"/>
              </a:lnSpc>
            </a:pPr>
            <a:r>
              <a:rPr lang="en-US" sz="2500" dirty="0" smtClean="0"/>
              <a:t>What do you know about writing across the curriculum?</a:t>
            </a:r>
          </a:p>
          <a:p>
            <a:pPr>
              <a:lnSpc>
                <a:spcPct val="80000"/>
              </a:lnSpc>
            </a:pPr>
            <a:endParaRPr lang="en-US" sz="2500" dirty="0" smtClean="0"/>
          </a:p>
          <a:p>
            <a:pPr>
              <a:lnSpc>
                <a:spcPct val="80000"/>
              </a:lnSpc>
            </a:pPr>
            <a:r>
              <a:rPr lang="en-US" sz="2500" dirty="0" smtClean="0"/>
              <a:t>What do you want to know about writing across the curriculum?</a:t>
            </a:r>
          </a:p>
          <a:p>
            <a:pPr>
              <a:lnSpc>
                <a:spcPct val="80000"/>
              </a:lnSpc>
            </a:pPr>
            <a:endParaRPr lang="en-US" sz="2500" dirty="0" smtClean="0"/>
          </a:p>
          <a:p>
            <a:pPr>
              <a:lnSpc>
                <a:spcPct val="80000"/>
              </a:lnSpc>
            </a:pPr>
            <a:r>
              <a:rPr lang="en-US" sz="2500" dirty="0" smtClean="0"/>
              <a:t>Think about the following when responding: </a:t>
            </a:r>
          </a:p>
          <a:p>
            <a:pPr lvl="1">
              <a:lnSpc>
                <a:spcPct val="80000"/>
              </a:lnSpc>
            </a:pPr>
            <a:r>
              <a:rPr lang="en-US" sz="2200" dirty="0" smtClean="0"/>
              <a:t>the writing process</a:t>
            </a:r>
          </a:p>
          <a:p>
            <a:pPr lvl="1">
              <a:lnSpc>
                <a:spcPct val="80000"/>
              </a:lnSpc>
            </a:pPr>
            <a:r>
              <a:rPr lang="en-US" sz="2200" dirty="0" smtClean="0"/>
              <a:t>creating writing assignments</a:t>
            </a:r>
          </a:p>
          <a:p>
            <a:pPr lvl="1">
              <a:lnSpc>
                <a:spcPct val="80000"/>
              </a:lnSpc>
            </a:pPr>
            <a:r>
              <a:rPr lang="en-US" sz="2200" dirty="0" smtClean="0"/>
              <a:t>facilitating writing in the classroom</a:t>
            </a:r>
          </a:p>
          <a:p>
            <a:pPr lvl="1">
              <a:lnSpc>
                <a:spcPct val="80000"/>
              </a:lnSpc>
            </a:pPr>
            <a:r>
              <a:rPr lang="en-US" sz="2200" dirty="0" smtClean="0"/>
              <a:t>assessing student writing</a:t>
            </a:r>
          </a:p>
          <a:p>
            <a:endParaRPr lang="en-US" dirty="0" smtClean="0"/>
          </a:p>
        </p:txBody>
      </p:sp>
    </p:spTree>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Writing Prompt</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t>The </a:t>
            </a:r>
            <a:r>
              <a:rPr lang="en-US" sz="1800" dirty="0"/>
              <a:t>newspaper </a:t>
            </a:r>
            <a:r>
              <a:rPr lang="en-US" sz="1800" i="1" dirty="0"/>
              <a:t>USA Today</a:t>
            </a:r>
            <a:r>
              <a:rPr lang="en-US" sz="1800" dirty="0"/>
              <a:t> published an article on the subject of the make-up of the American family. A recent survey found that the traditional idea of a family as a married mother, father, and two children is no longer what the average American family looks like. “Families are more diverse and the structure of them is more in flux,” says sociologist Kelly </a:t>
            </a:r>
            <a:r>
              <a:rPr lang="en-US" sz="1800" dirty="0" err="1"/>
              <a:t>Musick</a:t>
            </a:r>
            <a:r>
              <a:rPr lang="en-US" sz="1800" dirty="0"/>
              <a:t>. The way people define a family has also changed.</a:t>
            </a:r>
          </a:p>
          <a:p>
            <a:pPr marL="0" indent="0">
              <a:buNone/>
            </a:pPr>
            <a:endParaRPr lang="en-US" sz="1800" dirty="0" smtClean="0"/>
          </a:p>
          <a:p>
            <a:pPr marL="0" indent="0">
              <a:buNone/>
            </a:pPr>
            <a:r>
              <a:rPr lang="en-US" sz="1800" dirty="0" smtClean="0"/>
              <a:t>What </a:t>
            </a:r>
            <a:r>
              <a:rPr lang="en-US" sz="1800" dirty="0"/>
              <a:t>do you think? What does it mean to be a family? Who can be part of a family? How is it formed? Please write an essay that explores your definition of a “family.” </a:t>
            </a:r>
          </a:p>
          <a:p>
            <a:pPr marL="0" indent="0">
              <a:buNone/>
            </a:pPr>
            <a:endParaRPr lang="en-US" sz="1800" dirty="0" smtClean="0"/>
          </a:p>
          <a:p>
            <a:pPr marL="0" indent="0">
              <a:buNone/>
            </a:pPr>
            <a:r>
              <a:rPr lang="en-US" sz="1800" dirty="0" smtClean="0"/>
              <a:t>The </a:t>
            </a:r>
            <a:r>
              <a:rPr lang="en-US" sz="1800" dirty="0"/>
              <a:t>essay should be approximately two typed full pages. It should have an introduction, body, and conclusion. Ideas should be supported with your observations, experiences, and examples. Finally, take time to proofread the essay for grammar mistakes before turning it in. </a:t>
            </a:r>
          </a:p>
          <a:p>
            <a:endParaRPr lang="en-US" sz="2000" dirty="0"/>
          </a:p>
        </p:txBody>
      </p:sp>
    </p:spTree>
    <p:extLst>
      <p:ext uri="{BB962C8B-B14F-4D97-AF65-F5344CB8AC3E}">
        <p14:creationId xmlns:p14="http://schemas.microsoft.com/office/powerpoint/2010/main" val="72225103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normAutofit fontScale="90000"/>
          </a:bodyPr>
          <a:lstStyle/>
          <a:p>
            <a:r>
              <a:rPr lang="en-US" smtClean="0"/>
              <a:t>Assessing Writing Assignments</a:t>
            </a:r>
          </a:p>
        </p:txBody>
      </p:sp>
      <p:sp>
        <p:nvSpPr>
          <p:cNvPr id="3" name="Content Placeholder 2"/>
          <p:cNvSpPr>
            <a:spLocks noGrp="1"/>
          </p:cNvSpPr>
          <p:nvPr>
            <p:ph idx="1"/>
          </p:nvPr>
        </p:nvSpPr>
        <p:spPr/>
        <p:txBody>
          <a:bodyPr rtlCol="0">
            <a:normAutofit fontScale="92500" lnSpcReduction="20000"/>
          </a:bodyPr>
          <a:lstStyle/>
          <a:p>
            <a:pPr marL="0" indent="0" fontAlgn="auto">
              <a:spcAft>
                <a:spcPts val="0"/>
              </a:spcAft>
              <a:buFont typeface="Arial" pitchFamily="34" charset="0"/>
              <a:buNone/>
              <a:defRPr/>
            </a:pPr>
            <a:r>
              <a:rPr lang="en-US" sz="2600" dirty="0" smtClean="0"/>
              <a:t>Assessment can be done in many different ways for all levels of writing. Assessment does not always have to be done by the teacher!</a:t>
            </a:r>
          </a:p>
          <a:p>
            <a:pPr marL="0" indent="0" fontAlgn="auto">
              <a:spcAft>
                <a:spcPts val="0"/>
              </a:spcAft>
              <a:buFont typeface="Arial" pitchFamily="34" charset="0"/>
              <a:buNone/>
              <a:defRPr/>
            </a:pPr>
            <a:endParaRPr lang="en-US" sz="2600" dirty="0" smtClean="0"/>
          </a:p>
          <a:p>
            <a:pPr fontAlgn="auto">
              <a:spcAft>
                <a:spcPts val="0"/>
              </a:spcAft>
              <a:buFont typeface="Arial" pitchFamily="34" charset="0"/>
              <a:buChar char="•"/>
              <a:defRPr/>
            </a:pPr>
            <a:r>
              <a:rPr lang="en-US" sz="2600" dirty="0" smtClean="0"/>
              <a:t>For </a:t>
            </a:r>
            <a:r>
              <a:rPr lang="en-US" sz="2600" b="1" dirty="0" smtClean="0"/>
              <a:t>casual writing</a:t>
            </a:r>
            <a:r>
              <a:rPr lang="en-US" sz="2600" dirty="0" smtClean="0"/>
              <a:t>, it can be as simple as using the Think, Pair, Share…Square. </a:t>
            </a:r>
          </a:p>
          <a:p>
            <a:pPr marL="0" indent="0" fontAlgn="auto">
              <a:spcAft>
                <a:spcPts val="0"/>
              </a:spcAft>
              <a:buFont typeface="Arial" pitchFamily="34" charset="0"/>
              <a:buNone/>
              <a:defRPr/>
            </a:pPr>
            <a:endParaRPr lang="en-US" sz="2600" dirty="0" smtClean="0"/>
          </a:p>
          <a:p>
            <a:pPr fontAlgn="auto">
              <a:spcAft>
                <a:spcPts val="0"/>
              </a:spcAft>
              <a:buFont typeface="Arial" pitchFamily="34" charset="0"/>
              <a:buChar char="•"/>
              <a:defRPr/>
            </a:pPr>
            <a:r>
              <a:rPr lang="en-US" sz="2600" dirty="0" smtClean="0"/>
              <a:t>For </a:t>
            </a:r>
            <a:r>
              <a:rPr lang="en-US" sz="2600" b="1" dirty="0" smtClean="0"/>
              <a:t>semi-formal writing</a:t>
            </a:r>
            <a:r>
              <a:rPr lang="en-US" sz="2600" dirty="0" smtClean="0"/>
              <a:t>, it can consist of students reading each other's pieces and responding back to one another with some purpose in mind.</a:t>
            </a:r>
          </a:p>
          <a:p>
            <a:pPr marL="0" indent="0" fontAlgn="auto">
              <a:spcAft>
                <a:spcPts val="0"/>
              </a:spcAft>
              <a:buFont typeface="Arial" pitchFamily="34" charset="0"/>
              <a:buNone/>
              <a:defRPr/>
            </a:pPr>
            <a:endParaRPr lang="en-US" sz="2600" dirty="0" smtClean="0"/>
          </a:p>
          <a:p>
            <a:pPr fontAlgn="auto">
              <a:spcAft>
                <a:spcPts val="0"/>
              </a:spcAft>
              <a:buFont typeface="Arial" pitchFamily="34" charset="0"/>
              <a:buChar char="•"/>
              <a:defRPr/>
            </a:pPr>
            <a:r>
              <a:rPr lang="en-US" sz="2600" dirty="0" smtClean="0"/>
              <a:t>For </a:t>
            </a:r>
            <a:r>
              <a:rPr lang="en-US" sz="2600" b="1" dirty="0" smtClean="0"/>
              <a:t>formal writing</a:t>
            </a:r>
            <a:r>
              <a:rPr lang="en-US" sz="2600" dirty="0" smtClean="0"/>
              <a:t>, there should be a rubric that effectively shows the students the reasoning for the grade.</a:t>
            </a:r>
          </a:p>
          <a:p>
            <a:pPr marL="0" indent="0" fontAlgn="auto">
              <a:spcAft>
                <a:spcPts val="0"/>
              </a:spcAft>
              <a:buFont typeface="Arial" pitchFamily="34" charset="0"/>
              <a:buNone/>
              <a:defRPr/>
            </a:pPr>
            <a:endParaRPr lang="en-US" sz="2600" dirty="0" smtClean="0"/>
          </a:p>
          <a:p>
            <a:pPr marL="0" indent="0" fontAlgn="auto">
              <a:spcAft>
                <a:spcPts val="0"/>
              </a:spcAft>
              <a:buFont typeface="Arial" pitchFamily="34" charset="0"/>
              <a:buNone/>
              <a:defRPr/>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b="1" u="sng" smtClean="0"/>
              <a:t>Effectiveness of Rubrics</a:t>
            </a:r>
          </a:p>
        </p:txBody>
      </p:sp>
      <p:sp>
        <p:nvSpPr>
          <p:cNvPr id="3" name="Content Placeholder 2"/>
          <p:cNvSpPr>
            <a:spLocks noGrp="1"/>
          </p:cNvSpPr>
          <p:nvPr>
            <p:ph idx="1"/>
          </p:nvPr>
        </p:nvSpPr>
        <p:spPr/>
        <p:txBody>
          <a:bodyPr rtlCol="0">
            <a:normAutofit fontScale="77500" lnSpcReduction="20000"/>
          </a:bodyPr>
          <a:lstStyle/>
          <a:p>
            <a:pPr marL="0" indent="0" fontAlgn="auto">
              <a:spcAft>
                <a:spcPts val="0"/>
              </a:spcAft>
              <a:buNone/>
              <a:defRPr/>
            </a:pPr>
            <a:r>
              <a:rPr lang="en-US" dirty="0" smtClean="0"/>
              <a:t>Rubrics are simplified grading charts. </a:t>
            </a:r>
          </a:p>
          <a:p>
            <a:pPr marL="0" indent="0" fontAlgn="auto">
              <a:spcAft>
                <a:spcPts val="0"/>
              </a:spcAft>
              <a:buNone/>
              <a:defRPr/>
            </a:pPr>
            <a:endParaRPr lang="en-US" dirty="0"/>
          </a:p>
          <a:p>
            <a:pPr marL="0" indent="0" fontAlgn="auto">
              <a:spcAft>
                <a:spcPts val="0"/>
              </a:spcAft>
              <a:buNone/>
              <a:defRPr/>
            </a:pPr>
            <a:r>
              <a:rPr lang="en-US" dirty="0" smtClean="0"/>
              <a:t>Rubrics do the following:</a:t>
            </a:r>
          </a:p>
          <a:p>
            <a:pPr marL="0" indent="0" fontAlgn="auto">
              <a:spcAft>
                <a:spcPts val="0"/>
              </a:spcAft>
              <a:buNone/>
              <a:defRPr/>
            </a:pPr>
            <a:endParaRPr lang="en-US" dirty="0" smtClean="0"/>
          </a:p>
          <a:p>
            <a:pPr fontAlgn="auto">
              <a:spcAft>
                <a:spcPts val="0"/>
              </a:spcAft>
              <a:buFontTx/>
              <a:buChar char="-"/>
              <a:defRPr/>
            </a:pPr>
            <a:r>
              <a:rPr lang="en-US" dirty="0" smtClean="0"/>
              <a:t>outline the overall expectations for an assignment</a:t>
            </a:r>
            <a:r>
              <a:rPr lang="en-US" dirty="0"/>
              <a:t>.</a:t>
            </a:r>
            <a:endParaRPr lang="en-US" dirty="0" smtClean="0"/>
          </a:p>
          <a:p>
            <a:pPr fontAlgn="auto">
              <a:spcAft>
                <a:spcPts val="0"/>
              </a:spcAft>
              <a:buFontTx/>
              <a:buChar char="-"/>
              <a:defRPr/>
            </a:pPr>
            <a:r>
              <a:rPr lang="en-US" dirty="0"/>
              <a:t>h</a:t>
            </a:r>
            <a:r>
              <a:rPr lang="en-US" dirty="0" smtClean="0"/>
              <a:t>ighlight the criteria that the students must meet</a:t>
            </a:r>
            <a:r>
              <a:rPr lang="en-US" dirty="0"/>
              <a:t>.</a:t>
            </a:r>
            <a:r>
              <a:rPr lang="en-US" dirty="0" smtClean="0"/>
              <a:t> </a:t>
            </a:r>
          </a:p>
          <a:p>
            <a:pPr fontAlgn="auto">
              <a:spcAft>
                <a:spcPts val="0"/>
              </a:spcAft>
              <a:buFontTx/>
              <a:buChar char="-"/>
              <a:defRPr/>
            </a:pPr>
            <a:r>
              <a:rPr lang="en-US" dirty="0"/>
              <a:t>i</a:t>
            </a:r>
            <a:r>
              <a:rPr lang="en-US" dirty="0" smtClean="0"/>
              <a:t>dentify the points or grades a student can earn for each part of the assignment.</a:t>
            </a:r>
            <a:endParaRPr lang="en-US" dirty="0"/>
          </a:p>
          <a:p>
            <a:pPr fontAlgn="auto">
              <a:spcAft>
                <a:spcPts val="0"/>
              </a:spcAft>
              <a:buFontTx/>
              <a:buChar char="-"/>
              <a:defRPr/>
            </a:pPr>
            <a:r>
              <a:rPr lang="en-US" dirty="0" smtClean="0"/>
              <a:t>take a little extra time to prepare, but save time when grading.</a:t>
            </a:r>
          </a:p>
          <a:p>
            <a:pPr fontAlgn="auto">
              <a:spcAft>
                <a:spcPts val="0"/>
              </a:spcAft>
              <a:buFontTx/>
              <a:buChar char="-"/>
              <a:defRPr/>
            </a:pPr>
            <a:r>
              <a:rPr lang="en-US" dirty="0" smtClean="0"/>
              <a:t>create more objectivity when assigning a grade</a:t>
            </a:r>
          </a:p>
          <a:p>
            <a:pPr fontAlgn="auto">
              <a:spcAft>
                <a:spcPts val="0"/>
              </a:spcAft>
              <a:buFontTx/>
              <a:buChar char="-"/>
              <a:defRPr/>
            </a:pPr>
            <a:r>
              <a:rPr lang="en-US" dirty="0" smtClean="0"/>
              <a:t>increase student understanding of expectations when given at the beginning of the assignment.</a:t>
            </a:r>
          </a:p>
          <a:p>
            <a:pPr fontAlgn="auto">
              <a:spcAft>
                <a:spcPts val="0"/>
              </a:spcAft>
              <a:buFontTx/>
              <a:buChar char="-"/>
              <a:defRPr/>
            </a:pPr>
            <a:r>
              <a:rPr lang="en-US" dirty="0"/>
              <a:t>p</a:t>
            </a:r>
            <a:r>
              <a:rPr lang="en-US" dirty="0" smtClean="0"/>
              <a:t>roduce better final pieces.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normAutofit/>
          </a:bodyPr>
          <a:lstStyle/>
          <a:p>
            <a:r>
              <a:rPr lang="en-US" smtClean="0"/>
              <a:t>Student Centered Assessment</a:t>
            </a:r>
          </a:p>
        </p:txBody>
      </p:sp>
      <p:sp>
        <p:nvSpPr>
          <p:cNvPr id="32770" name="Content Placeholder 2"/>
          <p:cNvSpPr>
            <a:spLocks noGrp="1"/>
          </p:cNvSpPr>
          <p:nvPr>
            <p:ph idx="1"/>
          </p:nvPr>
        </p:nvSpPr>
        <p:spPr/>
        <p:txBody>
          <a:bodyPr/>
          <a:lstStyle/>
          <a:p>
            <a:r>
              <a:rPr lang="en-US" smtClean="0"/>
              <a:t>Assessment Tools</a:t>
            </a:r>
          </a:p>
          <a:p>
            <a:r>
              <a:rPr lang="en-US" smtClean="0"/>
              <a:t>Query</a:t>
            </a:r>
          </a:p>
          <a:p>
            <a:r>
              <a:rPr lang="en-US" smtClean="0"/>
              <a:t>Mirror, Mirror</a:t>
            </a:r>
          </a:p>
          <a:p>
            <a:r>
              <a:rPr lang="en-US" smtClean="0"/>
              <a:t>Reflective Questions</a:t>
            </a:r>
          </a:p>
          <a:p>
            <a:r>
              <a:rPr lang="en-US" smtClean="0"/>
              <a:t>Please Help</a:t>
            </a: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Creating a Rubric</a:t>
            </a:r>
          </a:p>
        </p:txBody>
      </p:sp>
      <p:sp>
        <p:nvSpPr>
          <p:cNvPr id="34818" name="Content Placeholder 2"/>
          <p:cNvSpPr>
            <a:spLocks noGrp="1"/>
          </p:cNvSpPr>
          <p:nvPr>
            <p:ph idx="1"/>
          </p:nvPr>
        </p:nvSpPr>
        <p:spPr/>
        <p:txBody>
          <a:bodyPr>
            <a:normAutofit fontScale="92500" lnSpcReduction="10000"/>
          </a:bodyPr>
          <a:lstStyle/>
          <a:p>
            <a:r>
              <a:rPr lang="en-US" sz="1600" dirty="0" smtClean="0"/>
              <a:t>Make a list of what the goals for learning are for the assignment.</a:t>
            </a:r>
          </a:p>
          <a:p>
            <a:endParaRPr lang="en-US" sz="1600" dirty="0" smtClean="0"/>
          </a:p>
          <a:p>
            <a:r>
              <a:rPr lang="en-US" sz="1600" dirty="0" smtClean="0"/>
              <a:t>Organize them in order from most important to least important.</a:t>
            </a:r>
          </a:p>
          <a:p>
            <a:endParaRPr lang="en-US" sz="1600" dirty="0" smtClean="0"/>
          </a:p>
          <a:p>
            <a:r>
              <a:rPr lang="en-US" sz="1600" dirty="0" smtClean="0"/>
              <a:t>Determine if there are subcategories for each component or things you will be looking for in the piece.</a:t>
            </a:r>
          </a:p>
          <a:p>
            <a:endParaRPr lang="en-US" sz="1600" dirty="0" smtClean="0"/>
          </a:p>
          <a:p>
            <a:r>
              <a:rPr lang="en-US" sz="1600" dirty="0" smtClean="0"/>
              <a:t>Decide what each category is worth out of 100 points</a:t>
            </a:r>
          </a:p>
          <a:p>
            <a:endParaRPr lang="en-US" sz="1600" dirty="0" smtClean="0"/>
          </a:p>
          <a:p>
            <a:r>
              <a:rPr lang="en-US" sz="1600" dirty="0" smtClean="0"/>
              <a:t>Create a chart that simplifies your grading process by listing and categorizing those elements. Allow for some sort of space for your comments in each area and/or space for an overall comment and final grade.  </a:t>
            </a:r>
          </a:p>
          <a:p>
            <a:endParaRPr lang="en-US" sz="1600" dirty="0" smtClean="0"/>
          </a:p>
          <a:p>
            <a:r>
              <a:rPr lang="en-US" sz="1600" dirty="0" smtClean="0"/>
              <a:t>Distribute and display this rubric during the time your class is working on the assignment. You can post it on your website and even have parents sign off that they have seen it. </a:t>
            </a:r>
          </a:p>
          <a:p>
            <a:endParaRPr lang="en-US" sz="1600" dirty="0" smtClean="0"/>
          </a:p>
          <a:p>
            <a:r>
              <a:rPr lang="en-US" sz="1600" dirty="0" smtClean="0"/>
              <a:t>H</a:t>
            </a:r>
            <a:r>
              <a:rPr lang="en-US" sz="1600" dirty="0" smtClean="0"/>
              <a:t>and </a:t>
            </a:r>
            <a:r>
              <a:rPr lang="en-US" sz="1600" dirty="0" smtClean="0"/>
              <a:t>back with the assignment, so that students can analyze their own success in completing the piece.</a:t>
            </a:r>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Tips to Cut Grading Time</a:t>
            </a:r>
          </a:p>
        </p:txBody>
      </p:sp>
      <p:sp>
        <p:nvSpPr>
          <p:cNvPr id="35842" name="Content Placeholder 2"/>
          <p:cNvSpPr>
            <a:spLocks noGrp="1"/>
          </p:cNvSpPr>
          <p:nvPr>
            <p:ph idx="1"/>
          </p:nvPr>
        </p:nvSpPr>
        <p:spPr/>
        <p:txBody>
          <a:bodyPr>
            <a:normAutofit/>
          </a:bodyPr>
          <a:lstStyle/>
          <a:p>
            <a:pPr marL="514350" indent="-514350">
              <a:buFont typeface="Arial" charset="0"/>
              <a:buAutoNum type="arabicPeriod"/>
            </a:pPr>
            <a:r>
              <a:rPr lang="en-US" dirty="0" smtClean="0"/>
              <a:t>Use peer evaluation using rubrics</a:t>
            </a:r>
          </a:p>
          <a:p>
            <a:pPr marL="514350" indent="-514350">
              <a:buFont typeface="Arial" charset="0"/>
              <a:buAutoNum type="arabicPeriod"/>
            </a:pPr>
            <a:r>
              <a:rPr lang="en-US" dirty="0" smtClean="0"/>
              <a:t>Use portfolios</a:t>
            </a:r>
          </a:p>
          <a:p>
            <a:pPr marL="514350" indent="-514350">
              <a:buFont typeface="Arial" charset="0"/>
              <a:buAutoNum type="arabicPeriod"/>
            </a:pPr>
            <a:r>
              <a:rPr lang="en-US" dirty="0" smtClean="0"/>
              <a:t>Use journals</a:t>
            </a:r>
          </a:p>
          <a:p>
            <a:pPr marL="514350" indent="-514350">
              <a:buFont typeface="Arial" charset="0"/>
              <a:buAutoNum type="arabicPeriod"/>
            </a:pPr>
            <a:r>
              <a:rPr lang="en-US" dirty="0" smtClean="0"/>
              <a:t>Grade only a portion of the assignment</a:t>
            </a:r>
          </a:p>
          <a:p>
            <a:pPr marL="514350" indent="-514350">
              <a:buFont typeface="Arial" charset="0"/>
              <a:buAutoNum type="arabicPeriod"/>
            </a:pPr>
            <a:r>
              <a:rPr lang="en-US" dirty="0" smtClean="0"/>
              <a:t>Grade only one or two elements of an assignment</a:t>
            </a:r>
          </a:p>
          <a:p>
            <a:pPr marL="514350" indent="-514350">
              <a:buFont typeface="Arial" charset="0"/>
              <a:buAutoNum type="arabicPeriod"/>
            </a:pPr>
            <a:r>
              <a:rPr lang="en-US" dirty="0" smtClean="0"/>
              <a:t>Stop grading if an assignment has too many errors. Put a line where you ceased to read.</a:t>
            </a: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Portfolios</a:t>
            </a:r>
          </a:p>
        </p:txBody>
      </p:sp>
      <p:sp>
        <p:nvSpPr>
          <p:cNvPr id="3" name="Content Placeholder 2"/>
          <p:cNvSpPr>
            <a:spLocks noGrp="1"/>
          </p:cNvSpPr>
          <p:nvPr>
            <p:ph idx="1"/>
          </p:nvPr>
        </p:nvSpPr>
        <p:spPr/>
        <p:txBody>
          <a:bodyPr rtlCol="0">
            <a:normAutofit lnSpcReduction="10000"/>
          </a:bodyPr>
          <a:lstStyle/>
          <a:p>
            <a:pPr marL="0" indent="0" fontAlgn="auto">
              <a:spcAft>
                <a:spcPts val="0"/>
              </a:spcAft>
              <a:buFont typeface="Arial" pitchFamily="34" charset="0"/>
              <a:buNone/>
              <a:defRPr/>
            </a:pPr>
            <a:r>
              <a:rPr lang="en-US" dirty="0" smtClean="0"/>
              <a:t>Portfolios serve as a comprehensive way for teachers to assess student learning </a:t>
            </a:r>
            <a:r>
              <a:rPr lang="en-US" dirty="0"/>
              <a:t> </a:t>
            </a:r>
            <a:r>
              <a:rPr lang="en-US" dirty="0" smtClean="0"/>
              <a:t>through writing. </a:t>
            </a:r>
          </a:p>
          <a:p>
            <a:pPr fontAlgn="auto">
              <a:spcAft>
                <a:spcPts val="0"/>
              </a:spcAft>
              <a:buFont typeface="Arial" pitchFamily="34" charset="0"/>
              <a:buChar char="•"/>
              <a:defRPr/>
            </a:pPr>
            <a:r>
              <a:rPr lang="en-US" dirty="0" smtClean="0"/>
              <a:t>Are more than a folder to store work. </a:t>
            </a:r>
            <a:endParaRPr lang="en-US" dirty="0"/>
          </a:p>
          <a:p>
            <a:pPr fontAlgn="auto">
              <a:spcAft>
                <a:spcPts val="0"/>
              </a:spcAft>
              <a:buFont typeface="Arial" pitchFamily="34" charset="0"/>
              <a:buChar char="•"/>
              <a:defRPr/>
            </a:pPr>
            <a:r>
              <a:rPr lang="en-US" dirty="0"/>
              <a:t>S</a:t>
            </a:r>
            <a:r>
              <a:rPr lang="en-US" dirty="0" smtClean="0"/>
              <a:t>erve as a way for students to set goals for improving their individual writing process and reflect upon their learning and progress in writing. </a:t>
            </a:r>
          </a:p>
          <a:p>
            <a:pPr fontAlgn="auto">
              <a:spcAft>
                <a:spcPts val="0"/>
              </a:spcAft>
              <a:buFont typeface="Arial" pitchFamily="34" charset="0"/>
              <a:buChar char="•"/>
              <a:defRPr/>
            </a:pPr>
            <a:r>
              <a:rPr lang="en-US" dirty="0" smtClean="0"/>
              <a:t>Provide students with choice by the opportunity to select pieces from their portfolios to be revised and graded.</a:t>
            </a:r>
          </a:p>
        </p:txBody>
      </p:sp>
    </p:spTree>
  </p:cSld>
  <p:clrMapOvr>
    <a:masterClrMapping/>
  </p:clrMapOvr>
  <p:transition spd="slow">
    <p:wheel spokes="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Portfolio Reflection</a:t>
            </a:r>
          </a:p>
        </p:txBody>
      </p:sp>
      <p:sp>
        <p:nvSpPr>
          <p:cNvPr id="3" name="Content Placeholder 2"/>
          <p:cNvSpPr>
            <a:spLocks noGrp="1"/>
          </p:cNvSpPr>
          <p:nvPr>
            <p:ph idx="1"/>
          </p:nvPr>
        </p:nvSpPr>
        <p:spPr/>
        <p:txBody>
          <a:bodyPr rtlCol="0">
            <a:noAutofit/>
          </a:bodyPr>
          <a:lstStyle/>
          <a:p>
            <a:pPr marL="0" indent="0" fontAlgn="auto">
              <a:spcAft>
                <a:spcPts val="0"/>
              </a:spcAft>
              <a:buFont typeface="Arial" pitchFamily="34" charset="0"/>
              <a:buNone/>
              <a:defRPr/>
            </a:pPr>
            <a:r>
              <a:rPr lang="en-US" sz="1600" dirty="0" smtClean="0"/>
              <a:t>It is important for students to reflect on why they selected a certain piece of writing for a portfolio. This can be done in letter form as to make it informal and more personal.</a:t>
            </a:r>
          </a:p>
          <a:p>
            <a:pPr fontAlgn="auto">
              <a:spcAft>
                <a:spcPts val="0"/>
              </a:spcAft>
              <a:buFont typeface="Arial" pitchFamily="34" charset="0"/>
              <a:buChar char="•"/>
              <a:defRPr/>
            </a:pPr>
            <a:endParaRPr lang="en-US" sz="1600" dirty="0" smtClean="0"/>
          </a:p>
          <a:p>
            <a:pPr marL="0" indent="0" fontAlgn="auto">
              <a:spcAft>
                <a:spcPts val="0"/>
              </a:spcAft>
              <a:buFont typeface="Arial" pitchFamily="34" charset="0"/>
              <a:buNone/>
              <a:defRPr/>
            </a:pPr>
            <a:r>
              <a:rPr lang="en-US" sz="1600" dirty="0" smtClean="0"/>
              <a:t>Guide this reflection as you would a normal assignment. Give students a prompt of things to consider when writing their reflective piece. </a:t>
            </a:r>
          </a:p>
          <a:p>
            <a:pPr marL="0" indent="0" fontAlgn="auto">
              <a:spcAft>
                <a:spcPts val="0"/>
              </a:spcAft>
              <a:buFont typeface="Arial" pitchFamily="34" charset="0"/>
              <a:buNone/>
              <a:defRPr/>
            </a:pPr>
            <a:endParaRPr lang="en-US" sz="1600" dirty="0" smtClean="0"/>
          </a:p>
          <a:p>
            <a:pPr marL="0" indent="0" fontAlgn="auto">
              <a:spcAft>
                <a:spcPts val="0"/>
              </a:spcAft>
              <a:buFont typeface="Arial" pitchFamily="34" charset="0"/>
              <a:buNone/>
              <a:defRPr/>
            </a:pPr>
            <a:r>
              <a:rPr lang="en-US" sz="1600" dirty="0" smtClean="0"/>
              <a:t>Consider asking questions like the following:</a:t>
            </a:r>
          </a:p>
          <a:p>
            <a:pPr marL="0" indent="0" fontAlgn="auto">
              <a:spcAft>
                <a:spcPts val="0"/>
              </a:spcAft>
              <a:buFont typeface="Arial" pitchFamily="34" charset="0"/>
              <a:buNone/>
              <a:defRPr/>
            </a:pPr>
            <a:endParaRPr lang="en-US" sz="1600" dirty="0" smtClean="0"/>
          </a:p>
          <a:p>
            <a:pPr fontAlgn="auto">
              <a:spcAft>
                <a:spcPts val="0"/>
              </a:spcAft>
              <a:buFont typeface="Arial" pitchFamily="34" charset="0"/>
              <a:buChar char="•"/>
              <a:defRPr/>
            </a:pPr>
            <a:r>
              <a:rPr lang="en-US" sz="1600" dirty="0" smtClean="0"/>
              <a:t>Why did you select this particular piece to be graded?</a:t>
            </a:r>
          </a:p>
          <a:p>
            <a:pPr fontAlgn="auto">
              <a:spcAft>
                <a:spcPts val="0"/>
              </a:spcAft>
              <a:buFont typeface="Arial" pitchFamily="34" charset="0"/>
              <a:buChar char="•"/>
              <a:defRPr/>
            </a:pPr>
            <a:r>
              <a:rPr lang="en-US" sz="1600" dirty="0" smtClean="0"/>
              <a:t>What did you like most about the assignment? </a:t>
            </a:r>
          </a:p>
          <a:p>
            <a:pPr fontAlgn="auto">
              <a:spcAft>
                <a:spcPts val="0"/>
              </a:spcAft>
              <a:buFont typeface="Arial" pitchFamily="34" charset="0"/>
              <a:buChar char="•"/>
              <a:defRPr/>
            </a:pPr>
            <a:r>
              <a:rPr lang="en-US" sz="1600" dirty="0" smtClean="0"/>
              <a:t>What did you like least about the assignment?</a:t>
            </a:r>
          </a:p>
          <a:p>
            <a:pPr fontAlgn="auto">
              <a:spcAft>
                <a:spcPts val="0"/>
              </a:spcAft>
              <a:buFont typeface="Arial" pitchFamily="34" charset="0"/>
              <a:buChar char="•"/>
              <a:defRPr/>
            </a:pPr>
            <a:r>
              <a:rPr lang="en-US" sz="1600" dirty="0" smtClean="0"/>
              <a:t>What were your original goals for learning? Did you reach these goals and to what extent? What grade would you assign yourself for this piece? Explain your reasoning. </a:t>
            </a:r>
          </a:p>
          <a:p>
            <a:pPr fontAlgn="auto">
              <a:spcAft>
                <a:spcPts val="0"/>
              </a:spcAft>
              <a:buFont typeface="Arial" pitchFamily="34" charset="0"/>
              <a:buChar char="•"/>
              <a:defRPr/>
            </a:pPr>
            <a:r>
              <a:rPr lang="en-US" sz="1600" dirty="0"/>
              <a:t>W</a:t>
            </a:r>
            <a:r>
              <a:rPr lang="en-US" sz="1600" dirty="0" smtClean="0"/>
              <a:t>hat part of the writing process  for this assignment was most helpful to you?</a:t>
            </a:r>
          </a:p>
          <a:p>
            <a:pPr fontAlgn="auto">
              <a:spcAft>
                <a:spcPts val="0"/>
              </a:spcAft>
              <a:buFont typeface="Arial" pitchFamily="34" charset="0"/>
              <a:buChar char="•"/>
              <a:defRPr/>
            </a:pPr>
            <a:r>
              <a:rPr lang="en-US" sz="1600" dirty="0"/>
              <a:t>W</a:t>
            </a:r>
            <a:r>
              <a:rPr lang="en-US" sz="1600" dirty="0" smtClean="0"/>
              <a:t>hat kinds of writing assignments would you like to see more of in the future?</a:t>
            </a:r>
          </a:p>
          <a:p>
            <a:pPr fontAlgn="auto">
              <a:spcAft>
                <a:spcPts val="0"/>
              </a:spcAft>
              <a:buFont typeface="Arial" pitchFamily="34" charset="0"/>
              <a:buChar char="•"/>
              <a:defRPr/>
            </a:pPr>
            <a:r>
              <a:rPr lang="en-US" sz="1600" dirty="0" smtClean="0"/>
              <a:t>How can I help you become a better writer for this class?</a:t>
            </a:r>
          </a:p>
          <a:p>
            <a:pPr marL="0" indent="0" fontAlgn="auto">
              <a:spcAft>
                <a:spcPts val="0"/>
              </a:spcAft>
              <a:buFont typeface="Arial" pitchFamily="34" charset="0"/>
              <a:buNone/>
              <a:defRPr/>
            </a:pPr>
            <a:endParaRPr lang="en-US" sz="1600"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r>
              <a:rPr lang="en-US" u="sng" smtClean="0"/>
              <a:t>The Power of Pen to Paper</a:t>
            </a:r>
          </a:p>
        </p:txBody>
      </p:sp>
      <p:sp>
        <p:nvSpPr>
          <p:cNvPr id="45059" name="Rectangle 3"/>
          <p:cNvSpPr>
            <a:spLocks noGrp="1"/>
          </p:cNvSpPr>
          <p:nvPr>
            <p:ph idx="1"/>
          </p:nvPr>
        </p:nvSpPr>
        <p:spPr/>
        <p:txBody>
          <a:bodyPr>
            <a:normAutofit/>
          </a:bodyPr>
          <a:lstStyle/>
          <a:p>
            <a:pPr>
              <a:lnSpc>
                <a:spcPct val="90000"/>
              </a:lnSpc>
              <a:buFont typeface="Arial" charset="0"/>
              <a:buNone/>
            </a:pPr>
            <a:endParaRPr lang="en-US" sz="1900" dirty="0" smtClean="0"/>
          </a:p>
          <a:p>
            <a:pPr>
              <a:lnSpc>
                <a:spcPct val="90000"/>
              </a:lnSpc>
              <a:buFont typeface="Arial" charset="0"/>
              <a:buNone/>
            </a:pPr>
            <a:r>
              <a:rPr lang="en-US" sz="1900" dirty="0" smtClean="0"/>
              <a:t>“Writing, like life itself, is a voyage of discovery.” 	-Henry Miller</a:t>
            </a:r>
          </a:p>
          <a:p>
            <a:pPr>
              <a:lnSpc>
                <a:spcPct val="90000"/>
              </a:lnSpc>
              <a:buFont typeface="Arial" charset="0"/>
              <a:buNone/>
            </a:pPr>
            <a:endParaRPr lang="en-US" sz="1900" dirty="0" smtClean="0"/>
          </a:p>
          <a:p>
            <a:pPr>
              <a:lnSpc>
                <a:spcPct val="90000"/>
              </a:lnSpc>
              <a:buFont typeface="Arial" charset="0"/>
              <a:buNone/>
            </a:pPr>
            <a:r>
              <a:rPr lang="en-US" sz="1900" dirty="0" smtClean="0"/>
              <a:t>“Writing  is not a pre-planned recitation of what you know; writing is thinking.” 						-Donald Murray</a:t>
            </a:r>
          </a:p>
          <a:p>
            <a:pPr>
              <a:lnSpc>
                <a:spcPct val="90000"/>
              </a:lnSpc>
              <a:buFont typeface="Arial" charset="0"/>
              <a:buNone/>
            </a:pPr>
            <a:endParaRPr lang="en-US" sz="1900" dirty="0" smtClean="0"/>
          </a:p>
          <a:p>
            <a:pPr>
              <a:lnSpc>
                <a:spcPct val="90000"/>
              </a:lnSpc>
              <a:buFont typeface="Arial" charset="0"/>
              <a:buNone/>
            </a:pPr>
            <a:r>
              <a:rPr lang="en-US" sz="1900" dirty="0" smtClean="0"/>
              <a:t>“Writing and rewriting is a constant search for what one is trying to say.” 	</a:t>
            </a:r>
          </a:p>
          <a:p>
            <a:pPr>
              <a:lnSpc>
                <a:spcPct val="90000"/>
              </a:lnSpc>
              <a:buFont typeface="Arial" charset="0"/>
              <a:buNone/>
            </a:pPr>
            <a:r>
              <a:rPr lang="en-US" sz="1900" dirty="0" smtClean="0"/>
              <a:t>						John Updike</a:t>
            </a:r>
          </a:p>
          <a:p>
            <a:pPr>
              <a:lnSpc>
                <a:spcPct val="90000"/>
              </a:lnSpc>
              <a:buFont typeface="Arial" charset="0"/>
              <a:buNone/>
            </a:pPr>
            <a:endParaRPr lang="en-US" sz="1900" dirty="0" smtClean="0"/>
          </a:p>
          <a:p>
            <a:pPr>
              <a:lnSpc>
                <a:spcPct val="90000"/>
              </a:lnSpc>
              <a:buFont typeface="Arial" charset="0"/>
              <a:buNone/>
            </a:pPr>
            <a:r>
              <a:rPr lang="en-US" sz="1900" dirty="0" smtClean="0"/>
              <a:t>“The two most engaging powers of an author are to make new things familiar and familiar things new.”				-Dr. Samuel Johnson</a:t>
            </a:r>
          </a:p>
          <a:p>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p:txBody>
          <a:bodyPr/>
          <a:lstStyle/>
          <a:p>
            <a:r>
              <a:rPr lang="en-US" smtClean="0"/>
              <a:t>Today and Tomorrow……</a:t>
            </a:r>
          </a:p>
        </p:txBody>
      </p:sp>
      <p:sp>
        <p:nvSpPr>
          <p:cNvPr id="56323" name="Rectangle 3"/>
          <p:cNvSpPr>
            <a:spLocks noGrp="1"/>
          </p:cNvSpPr>
          <p:nvPr>
            <p:ph idx="1"/>
          </p:nvPr>
        </p:nvSpPr>
        <p:spPr/>
        <p:txBody>
          <a:bodyPr/>
          <a:lstStyle/>
          <a:p>
            <a:r>
              <a:rPr lang="en-US" dirty="0" smtClean="0"/>
              <a:t>What did you learn from the workshop about writing across the curriculum that you feel you could easily implement in your content area?</a:t>
            </a:r>
          </a:p>
          <a:p>
            <a:endParaRPr lang="en-US" dirty="0" smtClean="0"/>
          </a:p>
          <a:p>
            <a:r>
              <a:rPr lang="en-US" dirty="0" smtClean="0"/>
              <a:t>In a follow up workshop on writing, what would you like to learn more about?</a:t>
            </a:r>
          </a:p>
          <a:p>
            <a:endParaRPr lang="en-US" dirty="0" smtClean="0"/>
          </a:p>
          <a:p>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Overview/Objectives</a:t>
            </a:r>
          </a:p>
        </p:txBody>
      </p:sp>
      <p:sp>
        <p:nvSpPr>
          <p:cNvPr id="3" name="Content Placeholder 2"/>
          <p:cNvSpPr>
            <a:spLocks noGrp="1"/>
          </p:cNvSpPr>
          <p:nvPr>
            <p:ph idx="1"/>
          </p:nvPr>
        </p:nvSpPr>
        <p:spPr/>
        <p:txBody>
          <a:bodyPr>
            <a:normAutofit/>
          </a:bodyPr>
          <a:lstStyle/>
          <a:p>
            <a:r>
              <a:rPr lang="en-US" dirty="0" smtClean="0"/>
              <a:t>Emphasize the importance of writing in all content areas</a:t>
            </a:r>
          </a:p>
          <a:p>
            <a:r>
              <a:rPr lang="en-US" dirty="0" smtClean="0"/>
              <a:t>Explore the methods of writing</a:t>
            </a:r>
          </a:p>
          <a:p>
            <a:r>
              <a:rPr lang="en-US" dirty="0" smtClean="0"/>
              <a:t>Discuss types of writing</a:t>
            </a:r>
          </a:p>
          <a:p>
            <a:r>
              <a:rPr lang="en-US" dirty="0" smtClean="0"/>
              <a:t>Gain knowledge in creating writing assignments</a:t>
            </a:r>
          </a:p>
          <a:p>
            <a:r>
              <a:rPr lang="en-US" dirty="0" smtClean="0"/>
              <a:t>Show different methods to assess writing assignments</a:t>
            </a:r>
          </a:p>
          <a:p>
            <a:pPr>
              <a:buFont typeface="Arial" charset="0"/>
              <a:buNone/>
            </a:pPr>
            <a:endParaRPr lang="en-US" dirty="0" smtClean="0"/>
          </a:p>
          <a:p>
            <a:endParaRPr lang="en-US" dirty="0" smtClean="0"/>
          </a:p>
          <a:p>
            <a:endParaRPr lang="en-US" dirty="0" smtClean="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dirty="0" smtClean="0"/>
              <a:t>Why Must We </a:t>
            </a:r>
            <a:r>
              <a:rPr lang="en-US" dirty="0" smtClean="0"/>
              <a:t>Write?</a:t>
            </a:r>
            <a:endParaRPr lang="en-US" dirty="0" smtClean="0"/>
          </a:p>
        </p:txBody>
      </p:sp>
      <p:sp>
        <p:nvSpPr>
          <p:cNvPr id="3" name="Content Placeholder 2"/>
          <p:cNvSpPr>
            <a:spLocks noGrp="1"/>
          </p:cNvSpPr>
          <p:nvPr>
            <p:ph idx="1"/>
          </p:nvPr>
        </p:nvSpPr>
        <p:spPr/>
        <p:txBody>
          <a:bodyPr rtlCol="0">
            <a:normAutofit/>
          </a:bodyPr>
          <a:lstStyle/>
          <a:p>
            <a:pPr marL="137160" indent="0" fontAlgn="auto">
              <a:spcAft>
                <a:spcPts val="0"/>
              </a:spcAft>
              <a:buNone/>
              <a:defRPr/>
            </a:pPr>
            <a:r>
              <a:rPr lang="en-US" dirty="0" smtClean="0"/>
              <a:t>“With the proliferation of e-mail, desktop publishing, and the Internet, writing is now more important than ever. We’ve realized that we can no longer make distinctions between ‘writers and non-writers.’ Every student must be able to write- in every subject.”</a:t>
            </a:r>
          </a:p>
          <a:p>
            <a:pPr marL="3657600" lvl="8" indent="0">
              <a:buFont typeface="Arial" pitchFamily="34" charset="0"/>
              <a:buNone/>
              <a:defRPr/>
            </a:pPr>
            <a:r>
              <a:rPr lang="en-US" dirty="0" smtClean="0"/>
              <a:t>			</a:t>
            </a:r>
            <a:r>
              <a:rPr lang="en-US" sz="2400" dirty="0" smtClean="0"/>
              <a:t>Steve </a:t>
            </a:r>
            <a:r>
              <a:rPr lang="en-US" sz="2400" dirty="0" err="1" smtClean="0"/>
              <a:t>Peha</a:t>
            </a:r>
            <a:endParaRPr lang="en-US" sz="2400" dirty="0" smtClean="0"/>
          </a:p>
          <a:p>
            <a:pPr marL="3657600" lvl="8" indent="0">
              <a:buFont typeface="Arial" pitchFamily="34" charset="0"/>
              <a:buNone/>
              <a:defRPr/>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We write because . . .</a:t>
            </a:r>
            <a:endParaRPr lang="en-US" dirty="0" smtClean="0"/>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sz="2000" dirty="0"/>
              <a:t>o</a:t>
            </a:r>
            <a:r>
              <a:rPr lang="en-US" sz="2000" dirty="0" smtClean="0"/>
              <a:t>utput </a:t>
            </a:r>
            <a:r>
              <a:rPr lang="en-US" sz="2000" dirty="0" smtClean="0"/>
              <a:t>is a great way to assess student knowledge.</a:t>
            </a:r>
          </a:p>
          <a:p>
            <a:pPr fontAlgn="auto">
              <a:spcAft>
                <a:spcPts val="0"/>
              </a:spcAft>
              <a:buFont typeface="Arial" pitchFamily="34" charset="0"/>
              <a:buChar char="•"/>
              <a:defRPr/>
            </a:pPr>
            <a:endParaRPr lang="en-US" sz="2000" dirty="0" smtClean="0"/>
          </a:p>
          <a:p>
            <a:pPr marL="0" indent="0" fontAlgn="auto">
              <a:spcAft>
                <a:spcPts val="0"/>
              </a:spcAft>
              <a:buFont typeface="Arial" pitchFamily="34" charset="0"/>
              <a:buNone/>
              <a:defRPr/>
            </a:pPr>
            <a:r>
              <a:rPr lang="en-US" sz="2000" dirty="0"/>
              <a:t>w</a:t>
            </a:r>
            <a:r>
              <a:rPr lang="en-US" sz="2000" dirty="0" smtClean="0"/>
              <a:t>riting </a:t>
            </a:r>
            <a:r>
              <a:rPr lang="en-US" sz="2000" dirty="0" smtClean="0"/>
              <a:t>is the essential skill students need as they enter adult life.</a:t>
            </a:r>
          </a:p>
          <a:p>
            <a:pPr fontAlgn="auto">
              <a:spcAft>
                <a:spcPts val="0"/>
              </a:spcAft>
              <a:buFont typeface="Arial" pitchFamily="34" charset="0"/>
              <a:buChar char="•"/>
              <a:defRPr/>
            </a:pPr>
            <a:endParaRPr lang="en-US" sz="2000" dirty="0" smtClean="0"/>
          </a:p>
          <a:p>
            <a:pPr marL="0" indent="0" fontAlgn="auto">
              <a:spcAft>
                <a:spcPts val="0"/>
              </a:spcAft>
              <a:buFont typeface="Arial" pitchFamily="34" charset="0"/>
              <a:buNone/>
              <a:defRPr/>
            </a:pPr>
            <a:r>
              <a:rPr lang="en-US" sz="2000" dirty="0"/>
              <a:t>w</a:t>
            </a:r>
            <a:r>
              <a:rPr lang="en-US" sz="2000" dirty="0" smtClean="0"/>
              <a:t>riting helps </a:t>
            </a:r>
            <a:r>
              <a:rPr lang="en-US" sz="2000" dirty="0" smtClean="0"/>
              <a:t>students learn to express themselves with confidence in all subject areas </a:t>
            </a:r>
            <a:r>
              <a:rPr lang="en-US" sz="2000" dirty="0" smtClean="0"/>
              <a:t>and can </a:t>
            </a:r>
            <a:r>
              <a:rPr lang="en-US" sz="2000" dirty="0" smtClean="0"/>
              <a:t>contribute to improvements in behavior and self esteem.</a:t>
            </a:r>
          </a:p>
          <a:p>
            <a:pPr marL="0" indent="0" fontAlgn="auto">
              <a:spcAft>
                <a:spcPts val="0"/>
              </a:spcAft>
              <a:buFont typeface="Arial" pitchFamily="34" charset="0"/>
              <a:buNone/>
              <a:defRPr/>
            </a:pPr>
            <a:endParaRPr lang="en-US" sz="2000" dirty="0" smtClean="0"/>
          </a:p>
          <a:p>
            <a:pPr marL="0" indent="0" fontAlgn="auto">
              <a:spcAft>
                <a:spcPts val="0"/>
              </a:spcAft>
              <a:buFont typeface="Arial" pitchFamily="34" charset="0"/>
              <a:buNone/>
              <a:defRPr/>
            </a:pPr>
            <a:r>
              <a:rPr lang="en-US" sz="2000" dirty="0"/>
              <a:t>s</a:t>
            </a:r>
            <a:r>
              <a:rPr lang="en-US" sz="2000" dirty="0" smtClean="0"/>
              <a:t>tudents </a:t>
            </a:r>
            <a:r>
              <a:rPr lang="en-US" sz="2000" dirty="0" smtClean="0"/>
              <a:t>who write clearly, think clearly.</a:t>
            </a:r>
          </a:p>
          <a:p>
            <a:pPr marL="0" indent="0" fontAlgn="auto">
              <a:spcAft>
                <a:spcPts val="0"/>
              </a:spcAft>
              <a:buFont typeface="Arial" pitchFamily="34" charset="0"/>
              <a:buNone/>
              <a:defRPr/>
            </a:pPr>
            <a:endParaRPr lang="en-US" sz="2000" dirty="0" smtClean="0"/>
          </a:p>
          <a:p>
            <a:pPr marL="0" indent="0" fontAlgn="auto">
              <a:spcAft>
                <a:spcPts val="0"/>
              </a:spcAft>
              <a:buFont typeface="Arial" pitchFamily="34" charset="0"/>
              <a:buNone/>
              <a:defRPr/>
            </a:pPr>
            <a:r>
              <a:rPr lang="en-US" sz="2000" dirty="0"/>
              <a:t>w</a:t>
            </a:r>
            <a:r>
              <a:rPr lang="en-US" sz="2000" dirty="0" smtClean="0"/>
              <a:t>riting </a:t>
            </a:r>
            <a:r>
              <a:rPr lang="en-US" sz="2000" dirty="0" smtClean="0"/>
              <a:t>is power.</a:t>
            </a:r>
          </a:p>
          <a:p>
            <a:pPr fontAlgn="auto">
              <a:spcAft>
                <a:spcPts val="0"/>
              </a:spcAft>
              <a:buFont typeface="Arial" pitchFamily="34" charset="0"/>
              <a:buChar char="•"/>
              <a:defRPr/>
            </a:pP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How Do We Write?</a:t>
            </a:r>
          </a:p>
        </p:txBody>
      </p:sp>
      <p:sp>
        <p:nvSpPr>
          <p:cNvPr id="3" name="Content Placeholder 2"/>
          <p:cNvSpPr>
            <a:spLocks noGrp="1"/>
          </p:cNvSpPr>
          <p:nvPr>
            <p:ph idx="1"/>
          </p:nvPr>
        </p:nvSpPr>
        <p:spPr/>
        <p:txBody>
          <a:bodyPr rtlCol="0">
            <a:normAutofit/>
          </a:bodyPr>
          <a:lstStyle/>
          <a:p>
            <a:pPr marL="0" indent="0" fontAlgn="auto">
              <a:spcAft>
                <a:spcPts val="0"/>
              </a:spcAft>
              <a:buFont typeface="Arial" pitchFamily="34" charset="0"/>
              <a:buNone/>
              <a:defRPr/>
            </a:pPr>
            <a:r>
              <a:rPr lang="en-US" dirty="0" smtClean="0"/>
              <a:t>We write using the Writing Process.</a:t>
            </a:r>
          </a:p>
          <a:p>
            <a:pPr marL="0" indent="0" fontAlgn="auto">
              <a:spcAft>
                <a:spcPts val="0"/>
              </a:spcAft>
              <a:buFont typeface="Arial" pitchFamily="34" charset="0"/>
              <a:buNone/>
              <a:defRPr/>
            </a:pPr>
            <a:endParaRPr lang="en-US" dirty="0"/>
          </a:p>
          <a:p>
            <a:pPr marL="0" indent="0" fontAlgn="auto">
              <a:spcAft>
                <a:spcPts val="0"/>
              </a:spcAft>
              <a:buFont typeface="Arial" pitchFamily="34" charset="0"/>
              <a:buNone/>
              <a:defRPr/>
            </a:pPr>
            <a:r>
              <a:rPr lang="en-US" sz="2000" dirty="0" smtClean="0"/>
              <a:t>The Writing Process consists of:</a:t>
            </a:r>
          </a:p>
          <a:p>
            <a:pPr fontAlgn="auto">
              <a:spcAft>
                <a:spcPts val="0"/>
              </a:spcAft>
              <a:buFont typeface="Arial" pitchFamily="34" charset="0"/>
              <a:buChar char="•"/>
              <a:defRPr/>
            </a:pPr>
            <a:r>
              <a:rPr lang="en-US" sz="2000" dirty="0" smtClean="0"/>
              <a:t>Brainstorming </a:t>
            </a:r>
          </a:p>
          <a:p>
            <a:pPr fontAlgn="auto">
              <a:spcAft>
                <a:spcPts val="0"/>
              </a:spcAft>
              <a:buFont typeface="Arial" pitchFamily="34" charset="0"/>
              <a:buChar char="•"/>
              <a:defRPr/>
            </a:pPr>
            <a:r>
              <a:rPr lang="en-US" sz="2000" dirty="0" smtClean="0"/>
              <a:t>Pre-writing</a:t>
            </a:r>
          </a:p>
          <a:p>
            <a:pPr fontAlgn="auto">
              <a:spcAft>
                <a:spcPts val="0"/>
              </a:spcAft>
              <a:buFont typeface="Arial" pitchFamily="34" charset="0"/>
              <a:buChar char="•"/>
              <a:defRPr/>
            </a:pPr>
            <a:r>
              <a:rPr lang="en-US" sz="2000" dirty="0" smtClean="0"/>
              <a:t>Drafting</a:t>
            </a:r>
          </a:p>
          <a:p>
            <a:pPr fontAlgn="auto">
              <a:spcAft>
                <a:spcPts val="0"/>
              </a:spcAft>
              <a:buFont typeface="Arial" pitchFamily="34" charset="0"/>
              <a:buChar char="•"/>
              <a:defRPr/>
            </a:pPr>
            <a:r>
              <a:rPr lang="en-US" sz="2000" dirty="0" smtClean="0"/>
              <a:t>Editing</a:t>
            </a:r>
          </a:p>
          <a:p>
            <a:pPr fontAlgn="auto">
              <a:spcAft>
                <a:spcPts val="0"/>
              </a:spcAft>
              <a:buFont typeface="Arial" pitchFamily="34" charset="0"/>
              <a:buChar char="•"/>
              <a:defRPr/>
            </a:pPr>
            <a:r>
              <a:rPr lang="en-US" sz="2000" dirty="0" smtClean="0"/>
              <a:t>Revising</a:t>
            </a:r>
          </a:p>
          <a:p>
            <a:pPr fontAlgn="auto">
              <a:spcAft>
                <a:spcPts val="0"/>
              </a:spcAft>
              <a:buFont typeface="Arial" pitchFamily="34" charset="0"/>
              <a:buChar char="•"/>
              <a:defRPr/>
            </a:pPr>
            <a:r>
              <a:rPr lang="en-US" sz="2000" dirty="0" smtClean="0"/>
              <a:t>Publishing</a:t>
            </a:r>
            <a:endParaRPr lang="en-US" sz="2000" dirty="0"/>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When Do We Write?</a:t>
            </a:r>
          </a:p>
        </p:txBody>
      </p:sp>
      <p:sp>
        <p:nvSpPr>
          <p:cNvPr id="3" name="Content Placeholder 2"/>
          <p:cNvSpPr>
            <a:spLocks noGrp="1"/>
          </p:cNvSpPr>
          <p:nvPr>
            <p:ph idx="1"/>
          </p:nvPr>
        </p:nvSpPr>
        <p:spPr/>
        <p:txBody>
          <a:bodyPr>
            <a:normAutofit/>
          </a:bodyPr>
          <a:lstStyle/>
          <a:p>
            <a:pPr marL="0" indent="0">
              <a:buFont typeface="Arial" charset="0"/>
              <a:buNone/>
            </a:pPr>
            <a:endParaRPr lang="en-US" dirty="0" smtClean="0"/>
          </a:p>
          <a:p>
            <a:pPr marL="0" indent="0">
              <a:buFont typeface="Arial" charset="0"/>
              <a:buNone/>
            </a:pPr>
            <a:r>
              <a:rPr lang="en-US" dirty="0" smtClean="0"/>
              <a:t>Writing </a:t>
            </a:r>
            <a:r>
              <a:rPr lang="en-US" dirty="0" smtClean="0"/>
              <a:t>can be done at any point in the lesson.</a:t>
            </a:r>
          </a:p>
          <a:p>
            <a:pPr marL="0" indent="0"/>
            <a:endParaRPr lang="en-US" dirty="0" smtClean="0"/>
          </a:p>
          <a:p>
            <a:pPr marL="0" indent="0"/>
            <a:r>
              <a:rPr lang="en-US" dirty="0" smtClean="0"/>
              <a:t>Beginning</a:t>
            </a:r>
          </a:p>
          <a:p>
            <a:pPr marL="0" indent="0"/>
            <a:endParaRPr lang="en-US" dirty="0" smtClean="0"/>
          </a:p>
          <a:p>
            <a:pPr marL="0" indent="0"/>
            <a:r>
              <a:rPr lang="en-US" dirty="0" smtClean="0"/>
              <a:t>Middle</a:t>
            </a:r>
          </a:p>
          <a:p>
            <a:pPr marL="0" indent="0"/>
            <a:endParaRPr lang="en-US" dirty="0" smtClean="0"/>
          </a:p>
          <a:p>
            <a:pPr marL="0" indent="0"/>
            <a:r>
              <a:rPr lang="en-US" dirty="0" smtClean="0"/>
              <a:t>End</a:t>
            </a:r>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What Do We </a:t>
            </a:r>
            <a:r>
              <a:rPr lang="en-US" dirty="0" smtClean="0"/>
              <a:t>Write? </a:t>
            </a:r>
            <a:endParaRPr lang="en-US" dirty="0"/>
          </a:p>
        </p:txBody>
      </p:sp>
      <p:sp>
        <p:nvSpPr>
          <p:cNvPr id="21506" name="Content Placeholder 2"/>
          <p:cNvSpPr>
            <a:spLocks noGrp="1"/>
          </p:cNvSpPr>
          <p:nvPr>
            <p:ph idx="1"/>
          </p:nvPr>
        </p:nvSpPr>
        <p:spPr/>
        <p:txBody>
          <a:bodyPr/>
          <a:lstStyle/>
          <a:p>
            <a:pPr marL="137160" indent="0">
              <a:buNone/>
            </a:pPr>
            <a:r>
              <a:rPr lang="en-US" dirty="0" smtClean="0"/>
              <a:t>Types of Writing:</a:t>
            </a:r>
          </a:p>
          <a:p>
            <a:pPr marL="137160" indent="0">
              <a:buNone/>
            </a:pPr>
            <a:endParaRPr lang="en-US" dirty="0" smtClean="0"/>
          </a:p>
          <a:p>
            <a:r>
              <a:rPr lang="en-US" dirty="0" smtClean="0"/>
              <a:t>Casual</a:t>
            </a:r>
            <a:endParaRPr lang="en-US" dirty="0" smtClean="0"/>
          </a:p>
          <a:p>
            <a:endParaRPr lang="en-US" dirty="0" smtClean="0"/>
          </a:p>
          <a:p>
            <a:r>
              <a:rPr lang="en-US" dirty="0" smtClean="0"/>
              <a:t>Semi-formal</a:t>
            </a:r>
          </a:p>
          <a:p>
            <a:endParaRPr lang="en-US" dirty="0" smtClean="0"/>
          </a:p>
          <a:p>
            <a:r>
              <a:rPr lang="en-US" dirty="0" smtClean="0"/>
              <a:t>Formal</a:t>
            </a:r>
          </a:p>
          <a:p>
            <a:endParaRPr lang="en-US" dirty="0" smtClean="0"/>
          </a:p>
          <a:p>
            <a:endParaRPr lang="en-US" dirty="0" smtClean="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1470</TotalTime>
  <Words>2478</Words>
  <Application>Microsoft Office PowerPoint</Application>
  <PresentationFormat>On-screen Show (4:3)</PresentationFormat>
  <Paragraphs>347</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Apex</vt:lpstr>
      <vt:lpstr>Writing Across the Curriculum</vt:lpstr>
      <vt:lpstr>Do Now</vt:lpstr>
      <vt:lpstr>KWL</vt:lpstr>
      <vt:lpstr>Overview/Objectives</vt:lpstr>
      <vt:lpstr>Why Must We Write?</vt:lpstr>
      <vt:lpstr>We write because . . .</vt:lpstr>
      <vt:lpstr>How Do We Write?</vt:lpstr>
      <vt:lpstr>When Do We Write?</vt:lpstr>
      <vt:lpstr>What Do We Write? </vt:lpstr>
      <vt:lpstr>Casual Writing</vt:lpstr>
      <vt:lpstr>Semi-Formal Writing</vt:lpstr>
      <vt:lpstr>Formal Writing</vt:lpstr>
      <vt:lpstr>Word Splash Activity Directions</vt:lpstr>
      <vt:lpstr>Making the Writing Realistic</vt:lpstr>
      <vt:lpstr>Writing Products</vt:lpstr>
      <vt:lpstr>Student Choice in Topics</vt:lpstr>
      <vt:lpstr>Uses of Choice Menus </vt:lpstr>
      <vt:lpstr>Tic-Tac-Toe Menus</vt:lpstr>
      <vt:lpstr>PowerPoint Presentation</vt:lpstr>
      <vt:lpstr>PowerPoint Presentation</vt:lpstr>
      <vt:lpstr>Modeling Writing</vt:lpstr>
      <vt:lpstr>Creating Writing Assignments/RAFTs</vt:lpstr>
      <vt:lpstr>PowerPoint Presentation</vt:lpstr>
      <vt:lpstr>PowerPoint Presentation</vt:lpstr>
      <vt:lpstr>PowerPoint Presentation</vt:lpstr>
      <vt:lpstr>Microthemes</vt:lpstr>
      <vt:lpstr>Example Microtheme Prompts</vt:lpstr>
      <vt:lpstr>Ideas for Writing</vt:lpstr>
      <vt:lpstr>Writing Traditional Prompts</vt:lpstr>
      <vt:lpstr>Example Writing Prompt</vt:lpstr>
      <vt:lpstr>Assessing Writing Assignments</vt:lpstr>
      <vt:lpstr>Effectiveness of Rubrics</vt:lpstr>
      <vt:lpstr>Student Centered Assessment</vt:lpstr>
      <vt:lpstr>Creating a Rubric</vt:lpstr>
      <vt:lpstr>Tips to Cut Grading Time</vt:lpstr>
      <vt:lpstr>Portfolios</vt:lpstr>
      <vt:lpstr>Portfolio Reflection</vt:lpstr>
      <vt:lpstr>The Power of Pen to Paper</vt:lpstr>
      <vt:lpstr>Today and Tomorrow……</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92</cp:revision>
  <cp:lastPrinted>2012-09-04T04:39:43Z</cp:lastPrinted>
  <dcterms:created xsi:type="dcterms:W3CDTF">2012-08-28T13:47:16Z</dcterms:created>
  <dcterms:modified xsi:type="dcterms:W3CDTF">2012-09-04T05:00:01Z</dcterms:modified>
</cp:coreProperties>
</file>